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322"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p:scale>
          <a:sx n="62" d="100"/>
          <a:sy n="62" d="100"/>
        </p:scale>
        <p:origin x="1339"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结构化：数据库记录</a:t>
            </a:r>
          </a:p>
          <a:p>
            <a:r>
              <a:t>非：pdf、ppt、word、excel、音频、视频</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分析是过程，具体由分析器实现，分析器可以在mapping中设置，一个分析器包括三个功能</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分析是过程，具体由分析器实现，分析器可以在mapping中设置，一个分析器包括三个功能</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分析是过程，具体由分析器实现，分析器可以在mapping中设置，一个分析器包括三个功能</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协调节点会将查询请求路由到索引的全部分片上。每个分片独立执行查询，并为查询结果创建一个优先队列，以相关性得分排序。全部分片都将匹配文档的ID及其相关性得分返回给协调节点</a:t>
            </a:r>
          </a:p>
          <a:p>
            <a:r>
              <a:t>协调节点创建一个优先队列并对结果进行全局排序，排好序后向包含原始文档的分片发起请求。全部分片填充文档信息并将其返回给协调节点。</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单一节点集群</a:t>
            </a:r>
          </a:p>
          <a:p>
            <a:r>
              <a:t>集群健康有问题，有的分片没有分配</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Green：所有主要分片和复制分片都可用</a:t>
            </a:r>
          </a:p>
          <a:p>
            <a:r>
              <a:t>yellow:所有主要分片可用，但不是所有复制分片可用</a:t>
            </a:r>
          </a:p>
          <a:p>
            <a:r>
              <a:t>red:不是所有的主要分配可用</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单一节点集群</a:t>
            </a:r>
          </a:p>
          <a:p>
            <a:r>
              <a:t>集群健康有问题，有的分片没有分配</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r>
              <a:t>再启动一个节点，组成两节点集群</a:t>
            </a:r>
          </a:p>
          <a:p>
            <a:r>
              <a:t>集群健康是绿色的，没有分配的分片也分配了</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再启动一个节点，组成两节点集群</a:t>
            </a:r>
          </a:p>
          <a:p>
            <a:r>
              <a:t>集群健康是绿色的，没有分配的分片也分配了</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t>Logstash：数据收集引擎,它支持动态的从各种数据源搜集数据，并对数据进行过滤、分析、丰富、统一格式等操作，然后存储到用户指定的位置；</a:t>
            </a:r>
          </a:p>
          <a:p>
            <a:r>
              <a:t>Kibana：数据分析和可视化平台</a:t>
            </a:r>
          </a:p>
          <a:p>
            <a:r>
              <a:t>Filebeat：一个轻量级开源日志文件数据搜集器,在需要采集日志数据的 server 上安装 Filebeat，并指定日志目录或日志文件后，Filebeat 就能读取数据，迅速发送到 Logstash 进行解析，亦或直接发送到 Elasticsearch 进行集中式存储和分析</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主分片的数量在创建索引时已经确定</a:t>
            </a:r>
          </a:p>
          <a:p>
            <a:r>
              <a:t>复制分片数量随时可以变，每个分片都可以横向拓展成一台单独的服务器</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noRot="1" noChangeAspect="1"/>
          </p:cNvSpPr>
          <p:nvPr>
            <p:ph type="sldImg"/>
          </p:nvPr>
        </p:nvSpPr>
        <p:spPr>
          <a:prstGeom prst="rect">
            <a:avLst/>
          </a:prstGeom>
        </p:spPr>
        <p:txBody>
          <a:bodyPr/>
          <a:lstStyle/>
          <a:p>
            <a:endParaRPr/>
          </a:p>
        </p:txBody>
      </p:sp>
      <p:sp>
        <p:nvSpPr>
          <p:cNvPr id="387" name="Shape 387"/>
          <p:cNvSpPr>
            <a:spLocks noGrp="1"/>
          </p:cNvSpPr>
          <p:nvPr>
            <p:ph type="body" sz="quarter" idx="1"/>
          </p:nvPr>
        </p:nvSpPr>
        <p:spPr>
          <a:prstGeom prst="rect">
            <a:avLst/>
          </a:prstGeom>
        </p:spPr>
        <p:txBody>
          <a:bodyPr/>
          <a:lstStyle/>
          <a:p>
            <a:r>
              <a:t>Logstash：数据收集引擎,它支持动态的从各种数据源搜集数据，并对数据进行过滤、分析、丰富、统一格式等操作，然后存储到用户指定的位置；</a:t>
            </a:r>
          </a:p>
          <a:p>
            <a:r>
              <a:t>Kibana：数据分析和可视化平台</a:t>
            </a:r>
          </a:p>
          <a:p>
            <a:r>
              <a:t>Filebeat：一个轻量级开源日志文件数据搜集器,在需要采集日志数据的 server 上安装 Filebeat，并指定日志目录或日志文件后，Filebeat 就能读取数据，迅速发送到 Logstash 进行解析，亦或直接发送到 Elasticsearch 进行集中式存储和分析</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重点：主分片复制分片的分布情况</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客户端节点以无数据节点身份加入集群，不存储数据，他知道数据在集群中具体位置，能直接转发请求到对应的节点</a:t>
            </a:r>
          </a:p>
          <a:p>
            <a:r>
              <a:t>节点间通过9300端口交互</a:t>
            </a:r>
          </a:p>
          <a:p>
            <a:r>
              <a:t>每种身份的节点可以通过elasticsearch.yml配置</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为了提高可检索性，我们应当先分析文档再对其索引。分析包括2个部分：将句子词条化为独立的单词，将单词规范化为标准形式</a:t>
            </a:r>
          </a:p>
          <a:p>
            <a:r>
              <a:t>默认情况下，Elasticsearch使用标准分析器，它使用了：标准分词器以单词为界来切词，小写词条(token)过滤器来转换单词</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新建、索引和删除请求都是写操作，它们必须在主分片上成功完成才能复制到相关的复制分片上。</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r>
              <a:t>新建索引时可以指定type和属性</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r>
              <a:t>新建索引时可以指定type和属性</a:t>
            </a:r>
          </a:p>
          <a:p>
            <a:r>
              <a:t>局部更新文档：查询文档、修改文档、删除老索引、重新索引</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说了底层的原理和一些操作，在看搜索之前在看一下几个重要概念，理一下</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222222"/>
        </a:solidFill>
        <a:effectLst/>
      </p:bgPr>
    </p:bg>
    <p:spTree>
      <p:nvGrpSpPr>
        <p:cNvPr id="1" name=""/>
        <p:cNvGrpSpPr/>
        <p:nvPr/>
      </p:nvGrpSpPr>
      <p:grpSpPr>
        <a:xfrm>
          <a:off x="0" y="0"/>
          <a:ext cx="0" cy="0"/>
          <a:chOff x="0" y="0"/>
          <a:chExt cx="0" cy="0"/>
        </a:xfrm>
      </p:grpSpPr>
      <p:sp>
        <p:nvSpPr>
          <p:cNvPr id="12" name="线条"/>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标题文本"/>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14" name="正文级别 1…"/>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15" name="幻灯片编号"/>
          <p:cNvSpPr>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项目符号">
    <p:bg>
      <p:bgPr>
        <a:solidFill>
          <a:srgbClr val="222222"/>
        </a:solidFill>
        <a:effectLst/>
      </p:bgPr>
    </p:bg>
    <p:spTree>
      <p:nvGrpSpPr>
        <p:cNvPr id="1" name=""/>
        <p:cNvGrpSpPr/>
        <p:nvPr/>
      </p:nvGrpSpPr>
      <p:grpSpPr>
        <a:xfrm>
          <a:off x="0" y="0"/>
          <a:ext cx="0" cy="0"/>
          <a:chOff x="0" y="0"/>
          <a:chExt cx="0" cy="0"/>
        </a:xfrm>
      </p:grpSpPr>
      <p:sp>
        <p:nvSpPr>
          <p:cNvPr id="102" name="文本"/>
          <p:cNvSpPr>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103" name="正文级别 1…"/>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10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照片 - 3 联">
    <p:bg>
      <p:bgPr>
        <a:solidFill>
          <a:srgbClr val="222222"/>
        </a:solidFill>
        <a:effectLst/>
      </p:bgPr>
    </p:bg>
    <p:spTree>
      <p:nvGrpSpPr>
        <p:cNvPr id="1" name=""/>
        <p:cNvGrpSpPr/>
        <p:nvPr/>
      </p:nvGrpSpPr>
      <p:grpSpPr>
        <a:xfrm>
          <a:off x="0" y="0"/>
          <a:ext cx="0" cy="0"/>
          <a:chOff x="0" y="0"/>
          <a:chExt cx="0" cy="0"/>
        </a:xfrm>
      </p:grpSpPr>
      <p:sp>
        <p:nvSpPr>
          <p:cNvPr id="111" name="图像"/>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图像"/>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图像"/>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bg>
      <p:bgPr>
        <a:solidFill>
          <a:srgbClr val="222222"/>
        </a:solidFill>
        <a:effectLst/>
      </p:bgPr>
    </p:bg>
    <p:spTree>
      <p:nvGrpSpPr>
        <p:cNvPr id="1" name=""/>
        <p:cNvGrpSpPr/>
        <p:nvPr/>
      </p:nvGrpSpPr>
      <p:grpSpPr>
        <a:xfrm>
          <a:off x="0" y="0"/>
          <a:ext cx="0" cy="0"/>
          <a:chOff x="0" y="0"/>
          <a:chExt cx="0" cy="0"/>
        </a:xfrm>
      </p:grpSpPr>
      <p:sp>
        <p:nvSpPr>
          <p:cNvPr id="121" name="矩形标注"/>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b="1" cap="all">
                <a:solidFill>
                  <a:srgbClr val="FFFFFF"/>
                </a:solidFill>
                <a:latin typeface="+mn-lt"/>
                <a:ea typeface="+mn-ea"/>
                <a:cs typeface="+mn-cs"/>
                <a:sym typeface="Baskerville"/>
              </a:defRPr>
            </a:pPr>
            <a:endParaRPr/>
          </a:p>
        </p:txBody>
      </p:sp>
      <p:sp>
        <p:nvSpPr>
          <p:cNvPr id="122" name="在此键入引文。"/>
          <p:cNvSpPr>
            <a:spLocks noGrp="1"/>
          </p:cNvSpPr>
          <p:nvPr>
            <p:ph type="body" sz="quarter" idx="13"/>
          </p:nvPr>
        </p:nvSpPr>
        <p:spPr>
          <a:xfrm>
            <a:off x="889000" y="2908300"/>
            <a:ext cx="11226800" cy="1778000"/>
          </a:xfrm>
          <a:prstGeom prst="rect">
            <a:avLst/>
          </a:prstGeom>
        </p:spPr>
        <p:txBody>
          <a:bodyPr>
            <a:spAutoFit/>
          </a:bodyPr>
          <a:lstStyle>
            <a:lvl1pPr marL="0" indent="0">
              <a:lnSpc>
                <a:spcPct val="80000"/>
              </a:lnSpc>
              <a:spcBef>
                <a:spcPts val="0"/>
              </a:spcBef>
              <a:buClrTx/>
              <a:buSzTx/>
              <a:buFontTx/>
              <a:buNone/>
              <a:defRPr sz="9400" b="1" cap="all">
                <a:solidFill>
                  <a:srgbClr val="FFFFFF"/>
                </a:solidFill>
                <a:latin typeface="+mn-lt"/>
                <a:ea typeface="+mn-ea"/>
                <a:cs typeface="+mn-cs"/>
                <a:sym typeface="Baskerville"/>
              </a:defRPr>
            </a:lvl1pPr>
          </a:lstStyle>
          <a:p>
            <a:r>
              <a:t>在此键入引文。</a:t>
            </a:r>
          </a:p>
        </p:txBody>
      </p:sp>
      <p:sp>
        <p:nvSpPr>
          <p:cNvPr id="123" name="Johnny Appleseed"/>
          <p:cNvSpPr>
            <a:spLocks noGrp="1"/>
          </p:cNvSpPr>
          <p:nvPr>
            <p:ph type="body" sz="quarter" idx="14"/>
          </p:nvPr>
        </p:nvSpPr>
        <p:spPr>
          <a:xfrm>
            <a:off x="406400" y="7789333"/>
            <a:ext cx="12192000" cy="977901"/>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Baskerville"/>
              </a:defRPr>
            </a:lvl1pPr>
          </a:lstStyle>
          <a:p>
            <a:r>
              <a:t>Johnny Appleseed</a:t>
            </a:r>
          </a:p>
        </p:txBody>
      </p:sp>
      <p:sp>
        <p:nvSpPr>
          <p:cNvPr id="124" name="文本"/>
          <p:cNvSpPr>
            <a:spLocks noGrp="1"/>
          </p:cNvSpPr>
          <p:nvPr>
            <p:ph type="body" sz="quarter" idx="15"/>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125"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引文（备选）">
    <p:bg>
      <p:bgPr>
        <a:solidFill>
          <a:schemeClr val="accent1"/>
        </a:solidFill>
        <a:effectLst/>
      </p:bgPr>
    </p:bg>
    <p:spTree>
      <p:nvGrpSpPr>
        <p:cNvPr id="1" name=""/>
        <p:cNvGrpSpPr/>
        <p:nvPr/>
      </p:nvGrpSpPr>
      <p:grpSpPr>
        <a:xfrm>
          <a:off x="0" y="0"/>
          <a:ext cx="0" cy="0"/>
          <a:chOff x="0" y="0"/>
          <a:chExt cx="0" cy="0"/>
        </a:xfrm>
      </p:grpSpPr>
      <p:sp>
        <p:nvSpPr>
          <p:cNvPr id="132" name="在此键入引文。"/>
          <p:cNvSpPr>
            <a:spLocks noGrp="1"/>
          </p:cNvSpPr>
          <p:nvPr>
            <p:ph type="body" sz="quarter" idx="13"/>
          </p:nvPr>
        </p:nvSpPr>
        <p:spPr>
          <a:xfrm>
            <a:off x="5892800" y="2641600"/>
            <a:ext cx="6705600" cy="3119121"/>
          </a:xfrm>
          <a:prstGeom prst="rect">
            <a:avLst/>
          </a:prstGeom>
        </p:spPr>
        <p:txBody>
          <a:bodyPr>
            <a:spAutoFit/>
          </a:bodyPr>
          <a:lstStyle>
            <a:lvl1pPr marL="0" indent="0">
              <a:lnSpc>
                <a:spcPct val="80000"/>
              </a:lnSpc>
              <a:spcBef>
                <a:spcPts val="0"/>
              </a:spcBef>
              <a:buClrTx/>
              <a:buSzTx/>
              <a:buFontTx/>
              <a:buNone/>
              <a:defRPr sz="9400" b="1" cap="all">
                <a:solidFill>
                  <a:srgbClr val="FFFFFF"/>
                </a:solidFill>
                <a:latin typeface="+mn-lt"/>
                <a:ea typeface="+mn-ea"/>
                <a:cs typeface="+mn-cs"/>
                <a:sym typeface="Baskerville"/>
              </a:defRPr>
            </a:lvl1pPr>
          </a:lstStyle>
          <a:p>
            <a:r>
              <a:t>在此键入引文。</a:t>
            </a:r>
          </a:p>
        </p:txBody>
      </p:sp>
      <p:sp>
        <p:nvSpPr>
          <p:cNvPr id="133" name="图像"/>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Johnny Appleseed"/>
          <p:cNvSpPr>
            <a:spLocks noGrp="1"/>
          </p:cNvSpPr>
          <p:nvPr>
            <p:ph type="body" sz="quarter" idx="15"/>
          </p:nvPr>
        </p:nvSpPr>
        <p:spPr>
          <a:xfrm>
            <a:off x="5892800" y="7732183"/>
            <a:ext cx="6705600" cy="977901"/>
          </a:xfrm>
          <a:prstGeom prst="rect">
            <a:avLst/>
          </a:prstGeom>
        </p:spPr>
        <p:txBody>
          <a:bodyPr anchor="ctr">
            <a:spAutoFit/>
          </a:bodyPr>
          <a:lstStyle>
            <a:lvl1pPr marL="0" indent="0" defTabSz="457200">
              <a:spcBef>
                <a:spcPts val="0"/>
              </a:spcBef>
              <a:buClrTx/>
              <a:buSzTx/>
              <a:buFontTx/>
              <a:buNone/>
              <a:defRPr sz="6000" b="1">
                <a:solidFill>
                  <a:srgbClr val="232323"/>
                </a:solidFill>
                <a:latin typeface="+mn-lt"/>
                <a:ea typeface="+mn-ea"/>
                <a:cs typeface="+mn-cs"/>
                <a:sym typeface="Baskerville"/>
              </a:defRPr>
            </a:lvl1pPr>
          </a:lstStyle>
          <a:p>
            <a:r>
              <a:t>Johnny Appleseed</a:t>
            </a:r>
          </a:p>
        </p:txBody>
      </p:sp>
      <p:sp>
        <p:nvSpPr>
          <p:cNvPr id="135"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照片">
    <p:bg>
      <p:bgPr>
        <a:solidFill>
          <a:srgbClr val="222222"/>
        </a:solidFill>
        <a:effectLst/>
      </p:bgPr>
    </p:bg>
    <p:spTree>
      <p:nvGrpSpPr>
        <p:cNvPr id="1" name=""/>
        <p:cNvGrpSpPr/>
        <p:nvPr/>
      </p:nvGrpSpPr>
      <p:grpSpPr>
        <a:xfrm>
          <a:off x="0" y="0"/>
          <a:ext cx="0" cy="0"/>
          <a:chOff x="0" y="0"/>
          <a:chExt cx="0" cy="0"/>
        </a:xfrm>
      </p:grpSpPr>
      <p:sp>
        <p:nvSpPr>
          <p:cNvPr id="142" name="图像"/>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空白（备选）">
    <p:spTree>
      <p:nvGrpSpPr>
        <p:cNvPr id="1" name=""/>
        <p:cNvGrpSpPr/>
        <p:nvPr/>
      </p:nvGrpSpPr>
      <p:grpSpPr>
        <a:xfrm>
          <a:off x="0" y="0"/>
          <a:ext cx="0" cy="0"/>
          <a:chOff x="0" y="0"/>
          <a:chExt cx="0" cy="0"/>
        </a:xfrm>
      </p:grpSpPr>
      <p:sp>
        <p:nvSpPr>
          <p:cNvPr id="15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11FD5FA-0B9F-48BF-8FA5-FE211AA9B283}" type="datetimeFigureOut">
              <a:rPr lang="zh-CN" altLang="en-US"/>
              <a:pPr>
                <a:defRPr/>
              </a:pPr>
              <a:t>2019/5/13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12195974" y="431800"/>
            <a:ext cx="397545" cy="408189"/>
          </a:xfrm>
        </p:spPr>
        <p:txBody>
          <a:bodyPr/>
          <a:lstStyle>
            <a:lvl1pPr>
              <a:defRPr/>
            </a:lvl1pPr>
          </a:lstStyle>
          <a:p>
            <a:pPr>
              <a:defRPr/>
            </a:pPr>
            <a:fld id="{3C64E898-E527-49E1-9E38-F48212BE5BA0}" type="slidenum">
              <a:rPr lang="zh-CN" altLang="en-US"/>
              <a:pPr>
                <a:defRPr/>
              </a:pPr>
              <a:t>‹#›</a:t>
            </a:fld>
            <a:endParaRPr lang="zh-CN" altLang="en-US"/>
          </a:p>
        </p:txBody>
      </p:sp>
    </p:spTree>
    <p:extLst>
      <p:ext uri="{BB962C8B-B14F-4D97-AF65-F5344CB8AC3E}">
        <p14:creationId xmlns:p14="http://schemas.microsoft.com/office/powerpoint/2010/main" val="3765776205"/>
      </p:ext>
    </p:extLst>
  </p:cSld>
  <p:clrMapOvr>
    <a:masterClrMapping/>
  </p:clrMapOvr>
  <p:transition spd="slow" advTm="3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照片 - 水平">
    <p:bg>
      <p:bgPr>
        <a:solidFill>
          <a:srgbClr val="222222"/>
        </a:solidFill>
        <a:effectLst/>
      </p:bgPr>
    </p:bg>
    <p:spTree>
      <p:nvGrpSpPr>
        <p:cNvPr id="1" name=""/>
        <p:cNvGrpSpPr/>
        <p:nvPr/>
      </p:nvGrpSpPr>
      <p:grpSpPr>
        <a:xfrm>
          <a:off x="0" y="0"/>
          <a:ext cx="0" cy="0"/>
          <a:chOff x="0" y="0"/>
          <a:chExt cx="0" cy="0"/>
        </a:xfrm>
      </p:grpSpPr>
      <p:sp>
        <p:nvSpPr>
          <p:cNvPr id="22" name="图像"/>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线条"/>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标题文本"/>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25" name="正文级别 1…"/>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标题与副标题（备选）">
    <p:spTree>
      <p:nvGrpSpPr>
        <p:cNvPr id="1" name=""/>
        <p:cNvGrpSpPr/>
        <p:nvPr/>
      </p:nvGrpSpPr>
      <p:grpSpPr>
        <a:xfrm>
          <a:off x="0" y="0"/>
          <a:ext cx="0" cy="0"/>
          <a:chOff x="0" y="0"/>
          <a:chExt cx="0" cy="0"/>
        </a:xfrm>
      </p:grpSpPr>
      <p:sp>
        <p:nvSpPr>
          <p:cNvPr id="33" name="线条"/>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标题文本"/>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标题文本</a:t>
            </a:r>
          </a:p>
        </p:txBody>
      </p:sp>
      <p:sp>
        <p:nvSpPr>
          <p:cNvPr id="35" name="正文级别 1…"/>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36" name="幻灯片编号"/>
          <p:cNvSpPr>
            <a:spLocks noGrp="1"/>
          </p:cNvSpPr>
          <p:nvPr>
            <p:ph type="sldNum" sz="quarter" idx="2"/>
          </p:nvPr>
        </p:nvSpPr>
        <p:spPr>
          <a:xfrm>
            <a:off x="12149656" y="4191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标题 - 居中">
    <p:bg>
      <p:bgPr>
        <a:solidFill>
          <a:srgbClr val="222222"/>
        </a:solidFill>
        <a:effectLst/>
      </p:bgPr>
    </p:bg>
    <p:spTree>
      <p:nvGrpSpPr>
        <p:cNvPr id="1" name=""/>
        <p:cNvGrpSpPr/>
        <p:nvPr/>
      </p:nvGrpSpPr>
      <p:grpSpPr>
        <a:xfrm>
          <a:off x="0" y="0"/>
          <a:ext cx="0" cy="0"/>
          <a:chOff x="0" y="0"/>
          <a:chExt cx="0" cy="0"/>
        </a:xfrm>
      </p:grpSpPr>
      <p:sp>
        <p:nvSpPr>
          <p:cNvPr id="43" name="标题文本"/>
          <p:cNvSpPr>
            <a:spLocks noGrp="1"/>
          </p:cNvSpPr>
          <p:nvPr>
            <p:ph type="title"/>
          </p:nvPr>
        </p:nvSpPr>
        <p:spPr>
          <a:xfrm>
            <a:off x="406400" y="4038600"/>
            <a:ext cx="12192000" cy="4521200"/>
          </a:xfrm>
          <a:prstGeom prst="rect">
            <a:avLst/>
          </a:prstGeom>
        </p:spPr>
        <p:txBody>
          <a:bodyPr/>
          <a:lstStyle>
            <a:lvl1pPr>
              <a:spcBef>
                <a:spcPts val="0"/>
              </a:spcBef>
              <a:defRPr sz="17000"/>
            </a:lvl1pPr>
          </a:lstStyle>
          <a:p>
            <a:r>
              <a:t>标题文本</a:t>
            </a:r>
          </a:p>
        </p:txBody>
      </p:sp>
      <p:sp>
        <p:nvSpPr>
          <p:cNvPr id="44" name="幻灯片编号"/>
          <p:cNvSpPr>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照片 - 垂直">
    <p:bg>
      <p:bgPr>
        <a:solidFill>
          <a:srgbClr val="222222"/>
        </a:solidFill>
        <a:effectLst/>
      </p:bgPr>
    </p:bg>
    <p:spTree>
      <p:nvGrpSpPr>
        <p:cNvPr id="1" name=""/>
        <p:cNvGrpSpPr/>
        <p:nvPr/>
      </p:nvGrpSpPr>
      <p:grpSpPr>
        <a:xfrm>
          <a:off x="0" y="0"/>
          <a:ext cx="0" cy="0"/>
          <a:chOff x="0" y="0"/>
          <a:chExt cx="0" cy="0"/>
        </a:xfrm>
      </p:grpSpPr>
      <p:sp>
        <p:nvSpPr>
          <p:cNvPr id="51" name="线条"/>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图像"/>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标题文本"/>
          <p:cNvSpPr>
            <a:spLocks noGrp="1"/>
          </p:cNvSpPr>
          <p:nvPr>
            <p:ph type="title"/>
          </p:nvPr>
        </p:nvSpPr>
        <p:spPr>
          <a:xfrm>
            <a:off x="5892800" y="6426200"/>
            <a:ext cx="6705600" cy="2705100"/>
          </a:xfrm>
          <a:prstGeom prst="rect">
            <a:avLst/>
          </a:prstGeom>
        </p:spPr>
        <p:txBody>
          <a:bodyPr/>
          <a:lstStyle>
            <a:lvl1pPr>
              <a:spcBef>
                <a:spcPts val="0"/>
              </a:spcBef>
              <a:defRPr sz="17000"/>
            </a:lvl1pPr>
          </a:lstStyle>
          <a:p>
            <a:r>
              <a:t>标题文本</a:t>
            </a:r>
          </a:p>
        </p:txBody>
      </p:sp>
      <p:sp>
        <p:nvSpPr>
          <p:cNvPr id="54" name="正文级别 1…"/>
          <p:cNvSpPr>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mn-lt"/>
                <a:ea typeface="+mn-ea"/>
                <a:cs typeface="+mn-cs"/>
                <a:sym typeface="Baskerville"/>
              </a:defRPr>
            </a:lvl1pPr>
            <a:lvl2pPr marL="0" indent="228600">
              <a:lnSpc>
                <a:spcPct val="80000"/>
              </a:lnSpc>
              <a:spcBef>
                <a:spcPts val="2300"/>
              </a:spcBef>
              <a:buClrTx/>
              <a:buSzTx/>
              <a:buFontTx/>
              <a:buNone/>
              <a:defRPr sz="5400" cap="all">
                <a:solidFill>
                  <a:srgbClr val="A6AAA9"/>
                </a:solidFill>
                <a:latin typeface="+mn-lt"/>
                <a:ea typeface="+mn-ea"/>
                <a:cs typeface="+mn-cs"/>
                <a:sym typeface="Baskerville"/>
              </a:defRPr>
            </a:lvl2pPr>
            <a:lvl3pPr marL="0" indent="457200">
              <a:lnSpc>
                <a:spcPct val="80000"/>
              </a:lnSpc>
              <a:spcBef>
                <a:spcPts val="2300"/>
              </a:spcBef>
              <a:buClrTx/>
              <a:buSzTx/>
              <a:buFontTx/>
              <a:buNone/>
              <a:defRPr sz="5400" cap="all">
                <a:solidFill>
                  <a:srgbClr val="A6AAA9"/>
                </a:solidFill>
                <a:latin typeface="+mn-lt"/>
                <a:ea typeface="+mn-ea"/>
                <a:cs typeface="+mn-cs"/>
                <a:sym typeface="Baskerville"/>
              </a:defRPr>
            </a:lvl3pPr>
            <a:lvl4pPr marL="0" indent="685800">
              <a:lnSpc>
                <a:spcPct val="80000"/>
              </a:lnSpc>
              <a:spcBef>
                <a:spcPts val="2300"/>
              </a:spcBef>
              <a:buClrTx/>
              <a:buSzTx/>
              <a:buFontTx/>
              <a:buNone/>
              <a:defRPr sz="5400" cap="all">
                <a:solidFill>
                  <a:srgbClr val="A6AAA9"/>
                </a:solidFill>
                <a:latin typeface="+mn-lt"/>
                <a:ea typeface="+mn-ea"/>
                <a:cs typeface="+mn-cs"/>
                <a:sym typeface="Baskerville"/>
              </a:defRPr>
            </a:lvl4pPr>
            <a:lvl5pPr marL="0" indent="914400">
              <a:lnSpc>
                <a:spcPct val="80000"/>
              </a:lnSpc>
              <a:spcBef>
                <a:spcPts val="2300"/>
              </a:spcBef>
              <a:buClrTx/>
              <a:buSzTx/>
              <a:buFontTx/>
              <a:buNone/>
              <a:defRPr sz="5400"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55" name="幻灯片编号"/>
          <p:cNvSpPr>
            <a:spLocks noGrp="1"/>
          </p:cNvSpPr>
          <p:nvPr>
            <p:ph type="sldNum" sz="quarter" idx="2"/>
          </p:nvPr>
        </p:nvSpPr>
        <p:spPr>
          <a:xfrm>
            <a:off x="12182237" y="4318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62" name="文本"/>
          <p:cNvSpPr>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63" name="标题文本"/>
          <p:cNvSpPr>
            <a:spLocks noGrp="1"/>
          </p:cNvSpPr>
          <p:nvPr>
            <p:ph type="title"/>
          </p:nvPr>
        </p:nvSpPr>
        <p:spPr>
          <a:prstGeom prst="rect">
            <a:avLst/>
          </a:prstGeom>
        </p:spPr>
        <p:txBody>
          <a:bodyPr/>
          <a:lstStyle/>
          <a:p>
            <a:r>
              <a:t>标题文本</a:t>
            </a:r>
          </a:p>
        </p:txBody>
      </p:sp>
      <p:sp>
        <p:nvSpPr>
          <p:cNvPr id="6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与项目符号">
    <p:bg>
      <p:bgPr>
        <a:solidFill>
          <a:srgbClr val="222222"/>
        </a:solidFill>
        <a:effectLst/>
      </p:bgPr>
    </p:bg>
    <p:spTree>
      <p:nvGrpSpPr>
        <p:cNvPr id="1" name=""/>
        <p:cNvGrpSpPr/>
        <p:nvPr/>
      </p:nvGrpSpPr>
      <p:grpSpPr>
        <a:xfrm>
          <a:off x="0" y="0"/>
          <a:ext cx="0" cy="0"/>
          <a:chOff x="0" y="0"/>
          <a:chExt cx="0" cy="0"/>
        </a:xfrm>
      </p:grpSpPr>
      <p:sp>
        <p:nvSpPr>
          <p:cNvPr id="71" name="文本"/>
          <p:cNvSpPr>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72" name="标题文本"/>
          <p:cNvSpPr>
            <a:spLocks noGrp="1"/>
          </p:cNvSpPr>
          <p:nvPr>
            <p:ph type="title"/>
          </p:nvPr>
        </p:nvSpPr>
        <p:spPr>
          <a:prstGeom prst="rect">
            <a:avLst/>
          </a:prstGeom>
        </p:spPr>
        <p:txBody>
          <a:bodyPr/>
          <a:lstStyle/>
          <a:p>
            <a:r>
              <a:t>标题文本</a:t>
            </a:r>
          </a:p>
        </p:txBody>
      </p:sp>
      <p:sp>
        <p:nvSpPr>
          <p:cNvPr id="73" name="正文级别 1…"/>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7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与项目符号（备选）">
    <p:spTree>
      <p:nvGrpSpPr>
        <p:cNvPr id="1" name=""/>
        <p:cNvGrpSpPr/>
        <p:nvPr/>
      </p:nvGrpSpPr>
      <p:grpSpPr>
        <a:xfrm>
          <a:off x="0" y="0"/>
          <a:ext cx="0" cy="0"/>
          <a:chOff x="0" y="0"/>
          <a:chExt cx="0" cy="0"/>
        </a:xfrm>
      </p:grpSpPr>
      <p:sp>
        <p:nvSpPr>
          <p:cNvPr id="81" name="文本"/>
          <p:cNvSpPr>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82" name="标题文本"/>
          <p:cNvSpPr>
            <a:spLocks noGrp="1"/>
          </p:cNvSpPr>
          <p:nvPr>
            <p:ph type="title"/>
          </p:nvPr>
        </p:nvSpPr>
        <p:spPr>
          <a:prstGeom prst="rect">
            <a:avLst/>
          </a:prstGeom>
        </p:spPr>
        <p:txBody>
          <a:bodyPr/>
          <a:lstStyle/>
          <a:p>
            <a:r>
              <a:t>标题文本</a:t>
            </a:r>
          </a:p>
        </p:txBody>
      </p:sp>
      <p:sp>
        <p:nvSpPr>
          <p:cNvPr id="83" name="正文级别 1…"/>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8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项目符号与照片">
    <p:bg>
      <p:bgPr>
        <a:solidFill>
          <a:srgbClr val="222222"/>
        </a:solidFill>
        <a:effectLst/>
      </p:bgPr>
    </p:bg>
    <p:spTree>
      <p:nvGrpSpPr>
        <p:cNvPr id="1" name=""/>
        <p:cNvGrpSpPr/>
        <p:nvPr/>
      </p:nvGrpSpPr>
      <p:grpSpPr>
        <a:xfrm>
          <a:off x="0" y="0"/>
          <a:ext cx="0" cy="0"/>
          <a:chOff x="0" y="0"/>
          <a:chExt cx="0" cy="0"/>
        </a:xfrm>
      </p:grpSpPr>
      <p:sp>
        <p:nvSpPr>
          <p:cNvPr id="91" name="文本"/>
          <p:cNvSpPr>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92" name="图像"/>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标题文本"/>
          <p:cNvSpPr>
            <a:spLocks noGrp="1"/>
          </p:cNvSpPr>
          <p:nvPr>
            <p:ph type="title"/>
          </p:nvPr>
        </p:nvSpPr>
        <p:spPr>
          <a:xfrm>
            <a:off x="406400" y="1536700"/>
            <a:ext cx="6299200" cy="723900"/>
          </a:xfrm>
          <a:prstGeom prst="rect">
            <a:avLst/>
          </a:prstGeom>
        </p:spPr>
        <p:txBody>
          <a:bodyPr/>
          <a:lstStyle/>
          <a:p>
            <a:r>
              <a:t>标题文本</a:t>
            </a:r>
          </a:p>
        </p:txBody>
      </p:sp>
      <p:sp>
        <p:nvSpPr>
          <p:cNvPr id="94" name="正文级别 1…"/>
          <p:cNvSpPr>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正文级别 1</a:t>
            </a:r>
          </a:p>
          <a:p>
            <a:pPr lvl="1"/>
            <a:r>
              <a:t>正文级别 2</a:t>
            </a:r>
          </a:p>
          <a:p>
            <a:pPr lvl="2"/>
            <a:r>
              <a:t>正文级别 3</a:t>
            </a:r>
          </a:p>
          <a:p>
            <a:pPr lvl="3"/>
            <a:r>
              <a:t>正文级别 4</a:t>
            </a:r>
          </a:p>
          <a:p>
            <a:pPr lvl="4"/>
            <a:r>
              <a:t>正文级别 5</a:t>
            </a:r>
          </a:p>
        </p:txBody>
      </p:sp>
      <p:sp>
        <p:nvSpPr>
          <p:cNvPr id="95"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标题文本"/>
          <p:cNvSpPr>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标题文本</a:t>
            </a:r>
          </a:p>
        </p:txBody>
      </p:sp>
      <p:sp>
        <p:nvSpPr>
          <p:cNvPr id="4" name="正文级别 1…"/>
          <p:cNvSpPr>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a:spLocks noGrp="1"/>
          </p:cNvSpPr>
          <p:nvPr>
            <p:ph type="sldNum" sz="quarter" idx="2"/>
          </p:nvPr>
        </p:nvSpPr>
        <p:spPr>
          <a:xfrm>
            <a:off x="12174418" y="431800"/>
            <a:ext cx="419101"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mn-lt"/>
                <a:ea typeface="+mn-ea"/>
                <a:cs typeface="+mn-cs"/>
                <a:sym typeface="Baskervill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1pPr>
      <a:lvl2pPr marL="0" marR="0" indent="228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2pPr>
      <a:lvl3pPr marL="0" marR="0" indent="457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3pPr>
      <a:lvl4pPr marL="0" marR="0" indent="685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4pPr>
      <a:lvl5pPr marL="0" marR="0" indent="9144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5pPr>
      <a:lvl6pPr marL="0" marR="0" indent="11430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6pPr>
      <a:lvl7pPr marL="0" marR="0" indent="13716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7pPr>
      <a:lvl8pPr marL="0" marR="0" indent="16002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8pPr>
      <a:lvl9pPr marL="0" marR="0" indent="1828800" algn="l" defTabSz="584200" rtl="0" latinLnBrk="0">
        <a:lnSpc>
          <a:spcPct val="80000"/>
        </a:lnSpc>
        <a:spcBef>
          <a:spcPts val="2800"/>
        </a:spcBef>
        <a:spcAft>
          <a:spcPts val="0"/>
        </a:spcAft>
        <a:buClrTx/>
        <a:buSzTx/>
        <a:buFontTx/>
        <a:buNone/>
        <a:tabLst/>
        <a:defRPr sz="6000" b="1" i="0" u="none" strike="noStrike" cap="all" spc="0" baseline="0">
          <a:ln>
            <a:noFill/>
          </a:ln>
          <a:solidFill>
            <a:schemeClr val="accent1"/>
          </a:solidFill>
          <a:uFillTx/>
          <a:latin typeface="+mn-lt"/>
          <a:ea typeface="+mn-ea"/>
          <a:cs typeface="+mn-cs"/>
          <a:sym typeface="Baskerville"/>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走近Elasticsearch"/>
          <p:cNvSpPr>
            <a:spLocks noGrp="1"/>
          </p:cNvSpPr>
          <p:nvPr>
            <p:ph type="ctrTitle"/>
          </p:nvPr>
        </p:nvSpPr>
        <p:spPr>
          <a:xfrm>
            <a:off x="406400" y="4538882"/>
            <a:ext cx="12192000" cy="2705101"/>
          </a:xfrm>
          <a:prstGeom prst="rect">
            <a:avLst/>
          </a:prstGeom>
        </p:spPr>
        <p:txBody>
          <a:bodyPr/>
          <a:lstStyle>
            <a:lvl1pPr defTabSz="309625">
              <a:defRPr sz="9010"/>
            </a:lvl1pPr>
          </a:lstStyle>
          <a:p>
            <a:r>
              <a:t>走近Elasticsearch</a:t>
            </a:r>
          </a:p>
        </p:txBody>
      </p:sp>
      <p:sp>
        <p:nvSpPr>
          <p:cNvPr id="167" name="分享人    何欢"/>
          <p:cNvSpPr>
            <a:spLocks noGrp="1"/>
          </p:cNvSpPr>
          <p:nvPr>
            <p:ph type="subTitle" sz="quarter" idx="1"/>
          </p:nvPr>
        </p:nvSpPr>
        <p:spPr>
          <a:xfrm>
            <a:off x="406400" y="5689081"/>
            <a:ext cx="12192000" cy="1803401"/>
          </a:xfrm>
          <a:prstGeom prst="rect">
            <a:avLst/>
          </a:prstGeom>
        </p:spPr>
        <p:txBody>
          <a:bodyPr/>
          <a:lstStyle>
            <a:lvl1pPr algn="ctr"/>
          </a:lstStyle>
          <a:p>
            <a:r>
              <a:rPr dirty="0" err="1"/>
              <a:t>分享人</a:t>
            </a:r>
            <a:r>
              <a:rPr dirty="0"/>
              <a:t>    </a:t>
            </a:r>
            <a:r>
              <a:rPr lang="zh-CN" altLang="en-US" dirty="0"/>
              <a:t>李峰</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节点"/>
          <p:cNvSpPr>
            <a:spLocks noGrp="1"/>
          </p:cNvSpPr>
          <p:nvPr>
            <p:ph type="body" idx="13"/>
          </p:nvPr>
        </p:nvSpPr>
        <p:spPr>
          <a:prstGeom prst="rect">
            <a:avLst/>
          </a:prstGeom>
        </p:spPr>
        <p:txBody>
          <a:bodyPr/>
          <a:lstStyle/>
          <a:p>
            <a:r>
              <a:t>节点</a:t>
            </a:r>
          </a:p>
        </p:txBody>
      </p:sp>
      <p:sp>
        <p:nvSpPr>
          <p:cNvPr id="203" name="集群中有很多节点，可以配置为3种不同的角色…"/>
          <p:cNvSpPr>
            <a:spLocks noGrp="1"/>
          </p:cNvSpPr>
          <p:nvPr>
            <p:ph type="body" idx="1"/>
          </p:nvPr>
        </p:nvSpPr>
        <p:spPr>
          <a:xfrm>
            <a:off x="406400" y="1548881"/>
            <a:ext cx="12192000" cy="7732821"/>
          </a:xfrm>
          <a:prstGeom prst="rect">
            <a:avLst/>
          </a:prstGeom>
        </p:spPr>
        <p:txBody>
          <a:bodyPr/>
          <a:lstStyle/>
          <a:p>
            <a:pPr marL="0" indent="0" defTabSz="525779">
              <a:spcBef>
                <a:spcPts val="1800"/>
              </a:spcBef>
              <a:buClrTx/>
              <a:buSzTx/>
              <a:buFontTx/>
              <a:buNone/>
              <a:defRPr sz="3059">
                <a:solidFill>
                  <a:schemeClr val="accent1">
                    <a:hueOff val="-84091"/>
                    <a:satOff val="15316"/>
                    <a:lumOff val="24313"/>
                  </a:schemeClr>
                </a:solidFill>
              </a:defRPr>
            </a:pPr>
            <a:r>
              <a:t>集群中有很多节点，可以配置为3种不同的角色</a:t>
            </a:r>
          </a:p>
          <a:p>
            <a:pPr marL="0" indent="0" defTabSz="525779">
              <a:spcBef>
                <a:spcPts val="0"/>
              </a:spcBef>
              <a:buClrTx/>
              <a:buSzTx/>
              <a:buFontTx/>
              <a:buNone/>
              <a:defRPr sz="3059"/>
            </a:pPr>
            <a:endParaRPr/>
          </a:p>
          <a:p>
            <a:pPr marL="0" indent="0" defTabSz="525779">
              <a:spcBef>
                <a:spcPts val="0"/>
              </a:spcBef>
              <a:buClrTx/>
              <a:buSzTx/>
              <a:buFontTx/>
              <a:buNone/>
              <a:defRPr sz="3059"/>
            </a:pPr>
            <a:endParaRPr/>
          </a:p>
          <a:p>
            <a:pPr marL="0" indent="0" defTabSz="525779">
              <a:spcBef>
                <a:spcPts val="0"/>
              </a:spcBef>
              <a:buClrTx/>
              <a:buSzTx/>
              <a:buFontTx/>
              <a:buNone/>
              <a:defRPr sz="3059"/>
            </a:pPr>
            <a:endParaRPr/>
          </a:p>
          <a:p>
            <a:pPr marL="0" indent="0" defTabSz="525779">
              <a:spcBef>
                <a:spcPts val="1800"/>
              </a:spcBef>
              <a:buClrTx/>
              <a:buSzTx/>
              <a:buFontTx/>
              <a:buNone/>
              <a:defRPr sz="3059">
                <a:solidFill>
                  <a:srgbClr val="FF2600"/>
                </a:solidFill>
              </a:defRPr>
            </a:pPr>
            <a:endParaRPr/>
          </a:p>
          <a:p>
            <a:pPr marL="0" indent="0" defTabSz="525779">
              <a:spcBef>
                <a:spcPts val="1800"/>
              </a:spcBef>
              <a:buClrTx/>
              <a:buSzTx/>
              <a:buFontTx/>
              <a:buNone/>
              <a:defRPr sz="3059">
                <a:solidFill>
                  <a:srgbClr val="FF2600"/>
                </a:solidFill>
              </a:defRPr>
            </a:pPr>
            <a:endParaRPr/>
          </a:p>
          <a:p>
            <a:pPr marL="0" indent="0" defTabSz="525779">
              <a:spcBef>
                <a:spcPts val="1800"/>
              </a:spcBef>
              <a:buClrTx/>
              <a:buSzTx/>
              <a:buFontTx/>
              <a:buNone/>
              <a:defRPr sz="3059">
                <a:solidFill>
                  <a:srgbClr val="FF2600"/>
                </a:solidFill>
              </a:defRPr>
            </a:pPr>
            <a:r>
              <a:t>主节点</a:t>
            </a:r>
          </a:p>
          <a:p>
            <a:pPr marL="0" indent="0" defTabSz="525779">
              <a:spcBef>
                <a:spcPts val="1800"/>
              </a:spcBef>
              <a:buClrTx/>
              <a:buSzTx/>
              <a:buFontTx/>
              <a:buNone/>
              <a:defRPr sz="3059"/>
            </a:pPr>
            <a:r>
              <a:t>控制集群，负责集群的操作，协调创建索引、查询请求 </a:t>
            </a:r>
          </a:p>
          <a:p>
            <a:pPr marL="0" indent="0" defTabSz="525779">
              <a:spcBef>
                <a:spcPts val="1800"/>
              </a:spcBef>
              <a:buClrTx/>
              <a:buSzTx/>
              <a:buFontTx/>
              <a:buNone/>
              <a:defRPr sz="3059">
                <a:solidFill>
                  <a:srgbClr val="FF2600"/>
                </a:solidFill>
              </a:defRPr>
            </a:pPr>
            <a:r>
              <a:t>数据节点</a:t>
            </a:r>
          </a:p>
          <a:p>
            <a:pPr marL="0" indent="0" defTabSz="525779">
              <a:spcBef>
                <a:spcPts val="1800"/>
              </a:spcBef>
              <a:buClrTx/>
              <a:buSzTx/>
              <a:buFontTx/>
              <a:buNone/>
              <a:defRPr sz="3059"/>
            </a:pPr>
            <a:r>
              <a:t>持有数据和倒排索引</a:t>
            </a:r>
          </a:p>
          <a:p>
            <a:pPr marL="0" indent="0" defTabSz="525779">
              <a:spcBef>
                <a:spcPts val="0"/>
              </a:spcBef>
              <a:buClrTx/>
              <a:buSzTx/>
              <a:buFontTx/>
              <a:buNone/>
              <a:defRPr sz="3059">
                <a:solidFill>
                  <a:srgbClr val="FF2600"/>
                </a:solidFill>
              </a:defRPr>
            </a:pPr>
            <a:r>
              <a:t>客户端节点</a:t>
            </a:r>
          </a:p>
          <a:p>
            <a:pPr marL="0" indent="0" defTabSz="525779">
              <a:spcBef>
                <a:spcPts val="2500"/>
              </a:spcBef>
              <a:buClrTx/>
              <a:buSzTx/>
              <a:buFontTx/>
              <a:buNone/>
              <a:defRPr sz="3059"/>
            </a:pPr>
            <a:r>
              <a:t>负载均衡，组装返回的数据给客户端</a:t>
            </a:r>
          </a:p>
        </p:txBody>
      </p:sp>
      <p:graphicFrame>
        <p:nvGraphicFramePr>
          <p:cNvPr id="204" name="表格"/>
          <p:cNvGraphicFramePr/>
          <p:nvPr/>
        </p:nvGraphicFramePr>
        <p:xfrm>
          <a:off x="496779" y="2419964"/>
          <a:ext cx="6746408" cy="2769243"/>
        </p:xfrm>
        <a:graphic>
          <a:graphicData uri="http://schemas.openxmlformats.org/drawingml/2006/table">
            <a:tbl>
              <a:tblPr firstRow="1">
                <a:tableStyleId>{4C3C2611-4C71-4FC5-86AE-919BDF0F9419}</a:tableStyleId>
              </a:tblPr>
              <a:tblGrid>
                <a:gridCol w="1755085">
                  <a:extLst>
                    <a:ext uri="{9D8B030D-6E8A-4147-A177-3AD203B41FA5}">
                      <a16:colId xmlns:a16="http://schemas.microsoft.com/office/drawing/2014/main" val="20000"/>
                    </a:ext>
                  </a:extLst>
                </a:gridCol>
                <a:gridCol w="1755085">
                  <a:extLst>
                    <a:ext uri="{9D8B030D-6E8A-4147-A177-3AD203B41FA5}">
                      <a16:colId xmlns:a16="http://schemas.microsoft.com/office/drawing/2014/main" val="20001"/>
                    </a:ext>
                  </a:extLst>
                </a:gridCol>
                <a:gridCol w="3236238">
                  <a:extLst>
                    <a:ext uri="{9D8B030D-6E8A-4147-A177-3AD203B41FA5}">
                      <a16:colId xmlns:a16="http://schemas.microsoft.com/office/drawing/2014/main" val="20002"/>
                    </a:ext>
                  </a:extLst>
                </a:gridCol>
              </a:tblGrid>
              <a:tr h="572909">
                <a:tc>
                  <a:txBody>
                    <a:bodyPr/>
                    <a:lstStyle/>
                    <a:p>
                      <a:pPr algn="ctr">
                        <a:lnSpc>
                          <a:spcPct val="100000"/>
                        </a:lnSpc>
                        <a:defRPr sz="1800" b="0">
                          <a:solidFill>
                            <a:srgbClr val="000000"/>
                          </a:solidFill>
                        </a:defRPr>
                      </a:pPr>
                      <a:r>
                        <a:rPr sz="2400">
                          <a:solidFill>
                            <a:srgbClr val="FFFFFF"/>
                          </a:solidFill>
                          <a:sym typeface="Avenir Next Demi Bold"/>
                        </a:rPr>
                        <a:t>节点类型</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63500">
                      <a:solidFill>
                        <a:srgbClr val="FFFFFF"/>
                      </a:solidFill>
                      <a:miter lim="400000"/>
                    </a:lnB>
                    <a:solidFill>
                      <a:schemeClr val="accent1"/>
                    </a:solidFill>
                  </a:tcPr>
                </a:tc>
                <a:tc>
                  <a:txBody>
                    <a:bodyPr/>
                    <a:lstStyle/>
                    <a:p>
                      <a:pPr algn="ctr">
                        <a:lnSpc>
                          <a:spcPct val="100000"/>
                        </a:lnSpc>
                        <a:defRPr sz="1800" b="0">
                          <a:solidFill>
                            <a:srgbClr val="000000"/>
                          </a:solidFill>
                        </a:defRPr>
                      </a:pPr>
                      <a:r>
                        <a:rPr sz="2400">
                          <a:solidFill>
                            <a:srgbClr val="FFFFFF"/>
                          </a:solidFill>
                          <a:sym typeface="Avenir Next Demi Bold"/>
                        </a:rPr>
                        <a:t>对应节点</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63500">
                      <a:solidFill>
                        <a:srgbClr val="FFFFFF"/>
                      </a:solidFill>
                      <a:miter lim="400000"/>
                    </a:lnB>
                    <a:solidFill>
                      <a:schemeClr val="accent1"/>
                    </a:solidFill>
                  </a:tcPr>
                </a:tc>
                <a:tc>
                  <a:txBody>
                    <a:bodyPr/>
                    <a:lstStyle/>
                    <a:p>
                      <a:pPr algn="ctr">
                        <a:lnSpc>
                          <a:spcPct val="100000"/>
                        </a:lnSpc>
                        <a:defRPr sz="1800" b="0">
                          <a:solidFill>
                            <a:srgbClr val="000000"/>
                          </a:solidFill>
                        </a:defRPr>
                      </a:pPr>
                      <a:r>
                        <a:rPr sz="2400">
                          <a:solidFill>
                            <a:srgbClr val="FFFFFF"/>
                          </a:solidFill>
                          <a:sym typeface="Avenir Next Demi Bold"/>
                        </a:rPr>
                        <a:t>相关配置</a:t>
                      </a:r>
                    </a:p>
                  </a:txBody>
                  <a:tcPr marL="50800" marR="50800" marT="50800" marB="50800" anchor="ctr" horzOverflow="overflow">
                    <a:lnL w="12700">
                      <a:solidFill>
                        <a:srgbClr val="FFFFFF"/>
                      </a:solidFill>
                      <a:miter lim="400000"/>
                    </a:lnL>
                    <a:lnR w="25400">
                      <a:solidFill>
                        <a:srgbClr val="FFFFFF"/>
                      </a:solidFill>
                      <a:miter lim="400000"/>
                    </a:lnR>
                    <a:lnT w="12700">
                      <a:solidFill>
                        <a:srgbClr val="FFFFFF"/>
                      </a:solidFill>
                      <a:miter lim="400000"/>
                    </a:lnT>
                    <a:lnB w="63500">
                      <a:solidFill>
                        <a:srgbClr val="FFFFFF"/>
                      </a:solidFill>
                      <a:miter lim="400000"/>
                    </a:lnB>
                    <a:solidFill>
                      <a:schemeClr val="accent1"/>
                    </a:solidFill>
                  </a:tcPr>
                </a:tc>
                <a:extLst>
                  <a:ext uri="{0D108BD9-81ED-4DB2-BD59-A6C34878D82A}">
                    <a16:rowId xmlns:a16="http://schemas.microsoft.com/office/drawing/2014/main" val="10000"/>
                  </a:ext>
                </a:extLst>
              </a:tr>
              <a:tr h="572909">
                <a:tc>
                  <a:txBody>
                    <a:bodyPr/>
                    <a:lstStyle/>
                    <a:p>
                      <a:pPr algn="ctr">
                        <a:lnSpc>
                          <a:spcPct val="100000"/>
                        </a:lnSpc>
                        <a:defRPr sz="1800">
                          <a:solidFill>
                            <a:srgbClr val="000000"/>
                          </a:solidFill>
                        </a:defRPr>
                      </a:pPr>
                      <a:r>
                        <a:rPr sz="2400">
                          <a:solidFill>
                            <a:srgbClr val="222222"/>
                          </a:solidFill>
                          <a:sym typeface="Avenir Next Medium"/>
                        </a:rPr>
                        <a:t>主节点</a:t>
                      </a:r>
                    </a:p>
                  </a:txBody>
                  <a:tcPr marL="50800" marR="50800" marT="50800" marB="50800" anchor="ctr" horzOverflow="overflow">
                    <a:lnL w="12700">
                      <a:solidFill>
                        <a:srgbClr val="FFFFFF"/>
                      </a:solidFill>
                      <a:miter lim="400000"/>
                    </a:lnL>
                    <a:lnR w="25400">
                      <a:solidFill>
                        <a:srgbClr val="FFFFFF"/>
                      </a:solidFill>
                      <a:miter lim="400000"/>
                    </a:lnR>
                    <a:lnT w="63500">
                      <a:solidFill>
                        <a:srgbClr val="FFFFFF"/>
                      </a:solidFill>
                      <a:miter lim="400000"/>
                    </a:lnT>
                    <a:lnB w="25400">
                      <a:solidFill>
                        <a:srgbClr val="FFFFFF"/>
                      </a:solidFill>
                      <a:miter lim="400000"/>
                    </a:lnB>
                    <a:solidFill>
                      <a:schemeClr val="accent1">
                        <a:hueOff val="-84091"/>
                        <a:satOff val="15316"/>
                        <a:lumOff val="24313"/>
                      </a:schemeClr>
                    </a:solidFill>
                  </a:tcPr>
                </a:tc>
                <a:tc>
                  <a:txBody>
                    <a:bodyPr/>
                    <a:lstStyle/>
                    <a:p>
                      <a:pPr algn="ctr">
                        <a:lnSpc>
                          <a:spcPct val="100000"/>
                        </a:lnSpc>
                        <a:defRPr sz="1800">
                          <a:solidFill>
                            <a:srgbClr val="000000"/>
                          </a:solidFill>
                        </a:defRPr>
                      </a:pPr>
                      <a:r>
                        <a:rPr sz="2400">
                          <a:solidFill>
                            <a:srgbClr val="222222"/>
                          </a:solidFill>
                          <a:sym typeface="Avenir Next Medium"/>
                        </a:rPr>
                        <a:t>Node1</a:t>
                      </a:r>
                    </a:p>
                  </a:txBody>
                  <a:tcPr marL="50800" marR="50800" marT="50800" marB="50800" anchor="ctr" horzOverflow="overflow">
                    <a:lnL w="25400">
                      <a:solidFill>
                        <a:srgbClr val="FFFFFF"/>
                      </a:solidFill>
                      <a:miter lim="400000"/>
                    </a:lnL>
                    <a:lnR w="25400">
                      <a:solidFill>
                        <a:srgbClr val="FFFFFF"/>
                      </a:solidFill>
                      <a:miter lim="400000"/>
                    </a:lnR>
                    <a:lnT w="63500">
                      <a:solidFill>
                        <a:srgbClr val="FFFFFF"/>
                      </a:solidFill>
                      <a:miter lim="400000"/>
                    </a:lnT>
                    <a:lnB w="25400">
                      <a:solidFill>
                        <a:srgbClr val="FFFFFF"/>
                      </a:solidFill>
                      <a:miter lim="400000"/>
                    </a:lnB>
                    <a:solidFill>
                      <a:schemeClr val="accent1">
                        <a:hueOff val="-84091"/>
                        <a:satOff val="15316"/>
                        <a:lumOff val="24313"/>
                      </a:schemeClr>
                    </a:solidFill>
                  </a:tcPr>
                </a:tc>
                <a:tc>
                  <a:txBody>
                    <a:bodyPr/>
                    <a:lstStyle/>
                    <a:p>
                      <a:pPr algn="ctr">
                        <a:lnSpc>
                          <a:spcPct val="100000"/>
                        </a:lnSpc>
                        <a:defRPr sz="1800">
                          <a:solidFill>
                            <a:srgbClr val="000000"/>
                          </a:solidFill>
                        </a:defRPr>
                      </a:pPr>
                      <a:r>
                        <a:rPr sz="2400">
                          <a:solidFill>
                            <a:srgbClr val="222222"/>
                          </a:solidFill>
                          <a:sym typeface="Avenir Next Medium"/>
                        </a:rPr>
                        <a:t>node.master=true;</a:t>
                      </a:r>
                    </a:p>
                  </a:txBody>
                  <a:tcPr marL="50800" marR="50800" marT="50800" marB="50800" anchor="ctr" horzOverflow="overflow">
                    <a:lnL w="25400">
                      <a:solidFill>
                        <a:srgbClr val="FFFFFF"/>
                      </a:solidFill>
                      <a:miter lim="400000"/>
                    </a:lnL>
                    <a:lnR w="25400">
                      <a:solidFill>
                        <a:srgbClr val="FFFFFF"/>
                      </a:solidFill>
                      <a:miter lim="400000"/>
                    </a:lnR>
                    <a:lnT w="63500">
                      <a:solidFill>
                        <a:srgbClr val="FFFFFF"/>
                      </a:solidFill>
                      <a:miter lim="400000"/>
                    </a:lnT>
                    <a:lnB w="25400">
                      <a:solidFill>
                        <a:srgbClr val="FFFFFF"/>
                      </a:solidFill>
                      <a:miter lim="400000"/>
                    </a:lnB>
                    <a:solidFill>
                      <a:schemeClr val="accent1">
                        <a:hueOff val="-84091"/>
                        <a:satOff val="15316"/>
                        <a:lumOff val="24313"/>
                      </a:schemeClr>
                    </a:solidFill>
                  </a:tcPr>
                </a:tc>
                <a:extLst>
                  <a:ext uri="{0D108BD9-81ED-4DB2-BD59-A6C34878D82A}">
                    <a16:rowId xmlns:a16="http://schemas.microsoft.com/office/drawing/2014/main" val="10001"/>
                  </a:ext>
                </a:extLst>
              </a:tr>
              <a:tr h="572909">
                <a:tc>
                  <a:txBody>
                    <a:bodyPr/>
                    <a:lstStyle/>
                    <a:p>
                      <a:pPr algn="ctr">
                        <a:lnSpc>
                          <a:spcPct val="100000"/>
                        </a:lnSpc>
                        <a:defRPr sz="1800">
                          <a:solidFill>
                            <a:srgbClr val="000000"/>
                          </a:solidFill>
                        </a:defRPr>
                      </a:pPr>
                      <a:r>
                        <a:rPr sz="2400">
                          <a:solidFill>
                            <a:srgbClr val="222222"/>
                          </a:solidFill>
                          <a:sym typeface="Avenir Next Medium"/>
                        </a:rPr>
                        <a:t>数据节点</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tc>
                  <a:txBody>
                    <a:bodyPr/>
                    <a:lstStyle/>
                    <a:p>
                      <a:pPr algn="ctr">
                        <a:lnSpc>
                          <a:spcPct val="100000"/>
                        </a:lnSpc>
                        <a:defRPr sz="1800">
                          <a:solidFill>
                            <a:srgbClr val="000000"/>
                          </a:solidFill>
                        </a:defRPr>
                      </a:pPr>
                      <a:r>
                        <a:rPr sz="2400">
                          <a:solidFill>
                            <a:srgbClr val="222222"/>
                          </a:solidFill>
                          <a:sym typeface="Avenir Next Medium"/>
                        </a:rPr>
                        <a:t>Node2</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tc>
                  <a:txBody>
                    <a:bodyPr/>
                    <a:lstStyle/>
                    <a:p>
                      <a:pPr algn="ctr">
                        <a:lnSpc>
                          <a:spcPct val="100000"/>
                        </a:lnSpc>
                        <a:defRPr sz="1800">
                          <a:solidFill>
                            <a:srgbClr val="000000"/>
                          </a:solidFill>
                        </a:defRPr>
                      </a:pPr>
                      <a:r>
                        <a:rPr sz="2400">
                          <a:solidFill>
                            <a:srgbClr val="222222"/>
                          </a:solidFill>
                          <a:sym typeface="Avenir Next Medium"/>
                        </a:rPr>
                        <a:t>node.data=true;</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extLst>
                  <a:ext uri="{0D108BD9-81ED-4DB2-BD59-A6C34878D82A}">
                    <a16:rowId xmlns:a16="http://schemas.microsoft.com/office/drawing/2014/main" val="10002"/>
                  </a:ext>
                </a:extLst>
              </a:tr>
              <a:tr h="1050516">
                <a:tc>
                  <a:txBody>
                    <a:bodyPr/>
                    <a:lstStyle/>
                    <a:p>
                      <a:pPr algn="ctr">
                        <a:lnSpc>
                          <a:spcPct val="100000"/>
                        </a:lnSpc>
                        <a:defRPr sz="1800">
                          <a:solidFill>
                            <a:srgbClr val="000000"/>
                          </a:solidFill>
                        </a:defRPr>
                      </a:pPr>
                      <a:r>
                        <a:rPr sz="2400">
                          <a:solidFill>
                            <a:srgbClr val="222222"/>
                          </a:solidFill>
                          <a:sym typeface="Avenir Next Medium"/>
                        </a:rPr>
                        <a:t>客户端节点</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12700">
                      <a:solidFill>
                        <a:srgbClr val="FFFFFF"/>
                      </a:solidFill>
                      <a:miter lim="400000"/>
                    </a:lnB>
                    <a:solidFill>
                      <a:schemeClr val="accent1">
                        <a:hueOff val="-84091"/>
                        <a:satOff val="15316"/>
                        <a:lumOff val="24313"/>
                      </a:schemeClr>
                    </a:solidFill>
                  </a:tcPr>
                </a:tc>
                <a:tc>
                  <a:txBody>
                    <a:bodyPr/>
                    <a:lstStyle/>
                    <a:p>
                      <a:pPr algn="ctr">
                        <a:lnSpc>
                          <a:spcPct val="100000"/>
                        </a:lnSpc>
                        <a:defRPr sz="1800">
                          <a:solidFill>
                            <a:srgbClr val="000000"/>
                          </a:solidFill>
                        </a:defRPr>
                      </a:pPr>
                      <a:r>
                        <a:rPr sz="2400">
                          <a:solidFill>
                            <a:srgbClr val="222222"/>
                          </a:solidFill>
                          <a:sym typeface="Avenir Next Medium"/>
                        </a:rPr>
                        <a:t>Node3</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12700">
                      <a:solidFill>
                        <a:srgbClr val="FFFFFF"/>
                      </a:solidFill>
                      <a:miter lim="400000"/>
                    </a:lnB>
                    <a:solidFill>
                      <a:schemeClr val="accent1">
                        <a:hueOff val="-84091"/>
                        <a:satOff val="15316"/>
                        <a:lumOff val="24313"/>
                      </a:schemeClr>
                    </a:solidFill>
                  </a:tcPr>
                </a:tc>
                <a:tc>
                  <a:txBody>
                    <a:bodyPr/>
                    <a:lstStyle/>
                    <a:p>
                      <a:pPr algn="ctr">
                        <a:lnSpc>
                          <a:spcPct val="100000"/>
                        </a:lnSpc>
                        <a:defRPr sz="1800">
                          <a:solidFill>
                            <a:srgbClr val="000000"/>
                          </a:solidFill>
                        </a:defRPr>
                      </a:pPr>
                      <a:r>
                        <a:rPr sz="2400">
                          <a:solidFill>
                            <a:srgbClr val="222222"/>
                          </a:solidFill>
                          <a:sym typeface="Avenir Next Medium"/>
                        </a:rPr>
                        <a:t>node.data=false
node.master=false</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12700">
                      <a:solidFill>
                        <a:srgbClr val="FFFFFF"/>
                      </a:solidFill>
                      <a:miter lim="400000"/>
                    </a:lnB>
                    <a:solidFill>
                      <a:schemeClr val="accent1">
                        <a:hueOff val="-84091"/>
                        <a:satOff val="15316"/>
                        <a:lumOff val="24313"/>
                      </a:schemeClr>
                    </a:solidFill>
                  </a:tcPr>
                </a:tc>
                <a:extLst>
                  <a:ext uri="{0D108BD9-81ED-4DB2-BD59-A6C34878D82A}">
                    <a16:rowId xmlns:a16="http://schemas.microsoft.com/office/drawing/2014/main" val="10003"/>
                  </a:ext>
                </a:extLst>
              </a:tr>
            </a:tbl>
          </a:graphicData>
        </a:graphic>
      </p:graphicFrame>
      <p:pic>
        <p:nvPicPr>
          <p:cNvPr id="205" name="pasted-image.tiff" descr="pasted-image.tiff"/>
          <p:cNvPicPr>
            <a:picLocks noChangeAspect="1"/>
          </p:cNvPicPr>
          <p:nvPr/>
        </p:nvPicPr>
        <p:blipFill>
          <a:blip r:embed="rId3">
            <a:extLst/>
          </a:blip>
          <a:stretch>
            <a:fillRect/>
          </a:stretch>
        </p:blipFill>
        <p:spPr>
          <a:xfrm>
            <a:off x="7905750" y="2313516"/>
            <a:ext cx="3921105" cy="3560863"/>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
          <p:cNvGrpSpPr>
            <a:grpSpLocks/>
          </p:cNvGrpSpPr>
          <p:nvPr/>
        </p:nvGrpSpPr>
        <p:grpSpPr bwMode="auto">
          <a:xfrm>
            <a:off x="4771814" y="2997200"/>
            <a:ext cx="2225040" cy="2258907"/>
            <a:chOff x="4473131" y="1667188"/>
            <a:chExt cx="2086904" cy="2116762"/>
          </a:xfrm>
          <a:solidFill>
            <a:schemeClr val="accent2">
              <a:lumMod val="75000"/>
            </a:schemeClr>
          </a:solidFill>
        </p:grpSpPr>
        <p:sp>
          <p:nvSpPr>
            <p:cNvPr id="30" name="Freeform 3"/>
            <p:cNvSpPr>
              <a:spLocks noChangeArrowheads="1"/>
            </p:cNvSpPr>
            <p:nvPr/>
          </p:nvSpPr>
          <p:spPr bwMode="auto">
            <a:xfrm rot="19397468">
              <a:off x="4473131" y="1667188"/>
              <a:ext cx="2086904" cy="2116762"/>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grpFill/>
            <a:ln>
              <a:noFill/>
            </a:ln>
            <a:effectLst/>
          </p:spPr>
          <p:txBody>
            <a:bodyPr wrap="none" lIns="130037" tIns="65019" rIns="130037" bIns="65019" anchor="ctr"/>
            <a:lstStyle/>
            <a:p>
              <a:pPr defTabSz="580335">
                <a:spcBef>
                  <a:spcPts val="0"/>
                </a:spcBef>
                <a:defRPr/>
              </a:pPr>
              <a:endParaRPr lang="en-US" sz="2292">
                <a:solidFill>
                  <a:srgbClr val="E2E3E9"/>
                </a:solidFill>
                <a:ea typeface="微软雅黑" panose="020B0503020204020204" pitchFamily="34" charset="-122"/>
                <a:cs typeface="+mn-cs"/>
                <a:sym typeface="Arial" panose="020B0604020202020204" pitchFamily="34" charset="0"/>
              </a:endParaRPr>
            </a:p>
          </p:txBody>
        </p:sp>
        <p:sp>
          <p:nvSpPr>
            <p:cNvPr id="31" name="TextBox 22"/>
            <p:cNvSpPr txBox="1">
              <a:spLocks noChangeArrowheads="1"/>
            </p:cNvSpPr>
            <p:nvPr/>
          </p:nvSpPr>
          <p:spPr bwMode="auto">
            <a:xfrm>
              <a:off x="4813481" y="2279172"/>
              <a:ext cx="1319494" cy="7383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130010" tIns="65004" rIns="130010" bIns="65004">
              <a:spAutoFit/>
            </a:bodyPr>
            <a:lstStyle>
              <a:lvl1pPr defTabSz="542925">
                <a:defRPr>
                  <a:solidFill>
                    <a:schemeClr val="tx1"/>
                  </a:solidFill>
                  <a:latin typeface="等线"/>
                  <a:ea typeface="等线"/>
                  <a:cs typeface="等线"/>
                </a:defRPr>
              </a:lvl1pPr>
              <a:lvl2pPr marL="742950" indent="-285750" defTabSz="542925">
                <a:defRPr>
                  <a:solidFill>
                    <a:schemeClr val="tx1"/>
                  </a:solidFill>
                  <a:latin typeface="等线"/>
                  <a:ea typeface="等线"/>
                  <a:cs typeface="等线"/>
                </a:defRPr>
              </a:lvl2pPr>
              <a:lvl3pPr marL="1143000" indent="-228600" defTabSz="542925">
                <a:defRPr>
                  <a:solidFill>
                    <a:schemeClr val="tx1"/>
                  </a:solidFill>
                  <a:latin typeface="等线"/>
                  <a:ea typeface="等线"/>
                  <a:cs typeface="等线"/>
                </a:defRPr>
              </a:lvl3pPr>
              <a:lvl4pPr marL="1600200" indent="-228600" defTabSz="542925">
                <a:defRPr>
                  <a:solidFill>
                    <a:schemeClr val="tx1"/>
                  </a:solidFill>
                  <a:latin typeface="等线"/>
                  <a:ea typeface="等线"/>
                  <a:cs typeface="等线"/>
                </a:defRPr>
              </a:lvl4pPr>
              <a:lvl5pPr marL="2057400" indent="-228600" defTabSz="542925">
                <a:defRPr>
                  <a:solidFill>
                    <a:schemeClr val="tx1"/>
                  </a:solidFill>
                  <a:latin typeface="等线"/>
                  <a:ea typeface="等线"/>
                  <a:cs typeface="等线"/>
                </a:defRPr>
              </a:lvl5pPr>
              <a:lvl6pPr marL="2514600" indent="-228600" defTabSz="542925" fontAlgn="base">
                <a:spcBef>
                  <a:spcPct val="0"/>
                </a:spcBef>
                <a:spcAft>
                  <a:spcPct val="0"/>
                </a:spcAft>
                <a:defRPr>
                  <a:solidFill>
                    <a:schemeClr val="tx1"/>
                  </a:solidFill>
                  <a:latin typeface="等线"/>
                  <a:ea typeface="等线"/>
                  <a:cs typeface="等线"/>
                </a:defRPr>
              </a:lvl6pPr>
              <a:lvl7pPr marL="2971800" indent="-228600" defTabSz="542925" fontAlgn="base">
                <a:spcBef>
                  <a:spcPct val="0"/>
                </a:spcBef>
                <a:spcAft>
                  <a:spcPct val="0"/>
                </a:spcAft>
                <a:defRPr>
                  <a:solidFill>
                    <a:schemeClr val="tx1"/>
                  </a:solidFill>
                  <a:latin typeface="等线"/>
                  <a:ea typeface="等线"/>
                  <a:cs typeface="等线"/>
                </a:defRPr>
              </a:lvl7pPr>
              <a:lvl8pPr marL="3429000" indent="-228600" defTabSz="542925" fontAlgn="base">
                <a:spcBef>
                  <a:spcPct val="0"/>
                </a:spcBef>
                <a:spcAft>
                  <a:spcPct val="0"/>
                </a:spcAft>
                <a:defRPr>
                  <a:solidFill>
                    <a:schemeClr val="tx1"/>
                  </a:solidFill>
                  <a:latin typeface="等线"/>
                  <a:ea typeface="等线"/>
                  <a:cs typeface="等线"/>
                </a:defRPr>
              </a:lvl8pPr>
              <a:lvl9pPr marL="3886200" indent="-228600" defTabSz="542925" fontAlgn="base">
                <a:spcBef>
                  <a:spcPct val="0"/>
                </a:spcBef>
                <a:spcAft>
                  <a:spcPct val="0"/>
                </a:spcAft>
                <a:defRPr>
                  <a:solidFill>
                    <a:schemeClr val="tx1"/>
                  </a:solidFill>
                  <a:latin typeface="等线"/>
                  <a:ea typeface="等线"/>
                  <a:cs typeface="等线"/>
                </a:defRPr>
              </a:lvl9pPr>
            </a:lstStyle>
            <a:p>
              <a:pPr algn="ctr"/>
              <a:r>
                <a:rPr lang="zh-CN" altLang="en-US" sz="4267" b="1" dirty="0">
                  <a:solidFill>
                    <a:srgbClr val="FFFFFF"/>
                  </a:solidFill>
                  <a:latin typeface="Arial" pitchFamily="34" charset="0"/>
                  <a:ea typeface="微软雅黑" pitchFamily="34" charset="-122"/>
                  <a:cs typeface="Roboto Black"/>
                  <a:sym typeface="Arial" pitchFamily="34" charset="0"/>
                </a:rPr>
                <a:t>分析 </a:t>
              </a:r>
              <a:endParaRPr lang="ru-RU" altLang="zh-CN" sz="4267" b="1" dirty="0">
                <a:solidFill>
                  <a:srgbClr val="FFFFFF"/>
                </a:solidFill>
                <a:latin typeface="Arial" pitchFamily="34" charset="0"/>
                <a:ea typeface="微软雅黑" pitchFamily="34" charset="-122"/>
                <a:cs typeface="Roboto Black"/>
                <a:sym typeface="Arial" pitchFamily="34" charset="0"/>
              </a:endParaRPr>
            </a:p>
          </p:txBody>
        </p:sp>
      </p:grpSp>
      <p:grpSp>
        <p:nvGrpSpPr>
          <p:cNvPr id="32" name="组合 6"/>
          <p:cNvGrpSpPr>
            <a:grpSpLocks/>
          </p:cNvGrpSpPr>
          <p:nvPr/>
        </p:nvGrpSpPr>
        <p:grpSpPr bwMode="auto">
          <a:xfrm>
            <a:off x="5813214" y="5096935"/>
            <a:ext cx="2225040" cy="2257214"/>
            <a:chOff x="5449334" y="3635442"/>
            <a:chExt cx="2086904" cy="2116762"/>
          </a:xfrm>
          <a:solidFill>
            <a:srgbClr val="00B050"/>
          </a:solidFill>
        </p:grpSpPr>
        <p:sp>
          <p:nvSpPr>
            <p:cNvPr id="33" name="Freeform 3"/>
            <p:cNvSpPr>
              <a:spLocks noChangeArrowheads="1"/>
            </p:cNvSpPr>
            <p:nvPr/>
          </p:nvSpPr>
          <p:spPr bwMode="auto">
            <a:xfrm rot="8579122">
              <a:off x="5449334" y="3635442"/>
              <a:ext cx="2086904" cy="2116762"/>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grpFill/>
            <a:ln>
              <a:noFill/>
            </a:ln>
            <a:effectLst/>
          </p:spPr>
          <p:txBody>
            <a:bodyPr wrap="none" lIns="130037" tIns="65019" rIns="130037" bIns="65019" anchor="ctr"/>
            <a:lstStyle/>
            <a:p>
              <a:pPr defTabSz="580335">
                <a:spcBef>
                  <a:spcPts val="0"/>
                </a:spcBef>
                <a:defRPr/>
              </a:pPr>
              <a:endParaRPr lang="en-US" sz="2292">
                <a:solidFill>
                  <a:srgbClr val="E2E3E9"/>
                </a:solidFill>
                <a:ea typeface="微软雅黑" panose="020B0503020204020204" pitchFamily="34" charset="-122"/>
                <a:cs typeface="+mn-cs"/>
                <a:sym typeface="Arial" panose="020B0604020202020204" pitchFamily="34" charset="0"/>
              </a:endParaRPr>
            </a:p>
          </p:txBody>
        </p:sp>
        <p:sp>
          <p:nvSpPr>
            <p:cNvPr id="34" name="TextBox 24"/>
            <p:cNvSpPr txBox="1">
              <a:spLocks noChangeArrowheads="1"/>
            </p:cNvSpPr>
            <p:nvPr/>
          </p:nvSpPr>
          <p:spPr bwMode="auto">
            <a:xfrm>
              <a:off x="5815402" y="4159293"/>
              <a:ext cx="1319494" cy="9543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130010" tIns="65004" rIns="130010" bIns="65004">
              <a:spAutoFit/>
            </a:bodyPr>
            <a:lstStyle>
              <a:lvl1pPr defTabSz="542925">
                <a:defRPr>
                  <a:solidFill>
                    <a:schemeClr val="tx1"/>
                  </a:solidFill>
                  <a:latin typeface="等线"/>
                  <a:ea typeface="等线"/>
                  <a:cs typeface="等线"/>
                </a:defRPr>
              </a:lvl1pPr>
              <a:lvl2pPr marL="742950" indent="-285750" defTabSz="542925">
                <a:defRPr>
                  <a:solidFill>
                    <a:schemeClr val="tx1"/>
                  </a:solidFill>
                  <a:latin typeface="等线"/>
                  <a:ea typeface="等线"/>
                  <a:cs typeface="等线"/>
                </a:defRPr>
              </a:lvl2pPr>
              <a:lvl3pPr marL="1143000" indent="-228600" defTabSz="542925">
                <a:defRPr>
                  <a:solidFill>
                    <a:schemeClr val="tx1"/>
                  </a:solidFill>
                  <a:latin typeface="等线"/>
                  <a:ea typeface="等线"/>
                  <a:cs typeface="等线"/>
                </a:defRPr>
              </a:lvl3pPr>
              <a:lvl4pPr marL="1600200" indent="-228600" defTabSz="542925">
                <a:defRPr>
                  <a:solidFill>
                    <a:schemeClr val="tx1"/>
                  </a:solidFill>
                  <a:latin typeface="等线"/>
                  <a:ea typeface="等线"/>
                  <a:cs typeface="等线"/>
                </a:defRPr>
              </a:lvl4pPr>
              <a:lvl5pPr marL="2057400" indent="-228600" defTabSz="542925">
                <a:defRPr>
                  <a:solidFill>
                    <a:schemeClr val="tx1"/>
                  </a:solidFill>
                  <a:latin typeface="等线"/>
                  <a:ea typeface="等线"/>
                  <a:cs typeface="等线"/>
                </a:defRPr>
              </a:lvl5pPr>
              <a:lvl6pPr marL="2514600" indent="-228600" defTabSz="542925" fontAlgn="base">
                <a:spcBef>
                  <a:spcPct val="0"/>
                </a:spcBef>
                <a:spcAft>
                  <a:spcPct val="0"/>
                </a:spcAft>
                <a:defRPr>
                  <a:solidFill>
                    <a:schemeClr val="tx1"/>
                  </a:solidFill>
                  <a:latin typeface="等线"/>
                  <a:ea typeface="等线"/>
                  <a:cs typeface="等线"/>
                </a:defRPr>
              </a:lvl6pPr>
              <a:lvl7pPr marL="2971800" indent="-228600" defTabSz="542925" fontAlgn="base">
                <a:spcBef>
                  <a:spcPct val="0"/>
                </a:spcBef>
                <a:spcAft>
                  <a:spcPct val="0"/>
                </a:spcAft>
                <a:defRPr>
                  <a:solidFill>
                    <a:schemeClr val="tx1"/>
                  </a:solidFill>
                  <a:latin typeface="等线"/>
                  <a:ea typeface="等线"/>
                  <a:cs typeface="等线"/>
                </a:defRPr>
              </a:lvl7pPr>
              <a:lvl8pPr marL="3429000" indent="-228600" defTabSz="542925" fontAlgn="base">
                <a:spcBef>
                  <a:spcPct val="0"/>
                </a:spcBef>
                <a:spcAft>
                  <a:spcPct val="0"/>
                </a:spcAft>
                <a:defRPr>
                  <a:solidFill>
                    <a:schemeClr val="tx1"/>
                  </a:solidFill>
                  <a:latin typeface="等线"/>
                  <a:ea typeface="等线"/>
                  <a:cs typeface="等线"/>
                </a:defRPr>
              </a:lvl8pPr>
              <a:lvl9pPr marL="3886200" indent="-228600" defTabSz="542925" fontAlgn="base">
                <a:spcBef>
                  <a:spcPct val="0"/>
                </a:spcBef>
                <a:spcAft>
                  <a:spcPct val="0"/>
                </a:spcAft>
                <a:defRPr>
                  <a:solidFill>
                    <a:schemeClr val="tx1"/>
                  </a:solidFill>
                  <a:latin typeface="等线"/>
                  <a:ea typeface="等线"/>
                  <a:cs typeface="等线"/>
                </a:defRPr>
              </a:lvl9pPr>
            </a:lstStyle>
            <a:p>
              <a:pPr algn="ctr"/>
              <a:r>
                <a:rPr lang="zh-CN" altLang="en-US" sz="4267" b="1" dirty="0">
                  <a:solidFill>
                    <a:srgbClr val="FFFFFF"/>
                  </a:solidFill>
                  <a:latin typeface="Arial" pitchFamily="34" charset="0"/>
                  <a:ea typeface="微软雅黑" pitchFamily="34" charset="-122"/>
                  <a:cs typeface="Roboto Black"/>
                  <a:sym typeface="Arial" pitchFamily="34" charset="0"/>
                </a:rPr>
                <a:t>搜索</a:t>
              </a:r>
              <a:r>
                <a:rPr lang="zh-CN" altLang="en-US" sz="5760" b="1" dirty="0">
                  <a:solidFill>
                    <a:srgbClr val="FFFFFF"/>
                  </a:solidFill>
                  <a:latin typeface="Arial" pitchFamily="34" charset="0"/>
                  <a:ea typeface="微软雅黑" pitchFamily="34" charset="-122"/>
                  <a:cs typeface="Roboto Black"/>
                  <a:sym typeface="Arial" pitchFamily="34" charset="0"/>
                </a:rPr>
                <a:t> </a:t>
              </a:r>
              <a:endParaRPr lang="ru-RU" altLang="zh-CN" sz="5760" b="1" dirty="0">
                <a:solidFill>
                  <a:srgbClr val="FFFFFF"/>
                </a:solidFill>
                <a:latin typeface="Arial" pitchFamily="34" charset="0"/>
                <a:ea typeface="微软雅黑" pitchFamily="34" charset="-122"/>
                <a:cs typeface="Roboto Black"/>
                <a:sym typeface="Arial" pitchFamily="34" charset="0"/>
              </a:endParaRPr>
            </a:p>
          </p:txBody>
        </p:sp>
      </p:grpSp>
      <p:grpSp>
        <p:nvGrpSpPr>
          <p:cNvPr id="35" name="组合 9"/>
          <p:cNvGrpSpPr>
            <a:grpSpLocks/>
          </p:cNvGrpSpPr>
          <p:nvPr/>
        </p:nvGrpSpPr>
        <p:grpSpPr bwMode="auto">
          <a:xfrm>
            <a:off x="6326294" y="3539067"/>
            <a:ext cx="2258907" cy="2226734"/>
            <a:chOff x="5930924" y="2175470"/>
            <a:chExt cx="2117038" cy="2086632"/>
          </a:xfrm>
          <a:solidFill>
            <a:schemeClr val="accent6">
              <a:lumMod val="60000"/>
              <a:lumOff val="40000"/>
            </a:schemeClr>
          </a:solidFill>
        </p:grpSpPr>
        <p:sp>
          <p:nvSpPr>
            <p:cNvPr id="36" name="Freeform 3"/>
            <p:cNvSpPr>
              <a:spLocks noChangeArrowheads="1"/>
            </p:cNvSpPr>
            <p:nvPr/>
          </p:nvSpPr>
          <p:spPr bwMode="auto">
            <a:xfrm rot="3202081">
              <a:off x="5946127" y="2160267"/>
              <a:ext cx="2086632" cy="2117038"/>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grpFill/>
            <a:ln>
              <a:noFill/>
            </a:ln>
            <a:effectLst/>
          </p:spPr>
          <p:txBody>
            <a:bodyPr wrap="none" lIns="130037" tIns="65019" rIns="130037" bIns="65019" anchor="ctr"/>
            <a:lstStyle/>
            <a:p>
              <a:pPr defTabSz="580335">
                <a:spcBef>
                  <a:spcPts val="0"/>
                </a:spcBef>
                <a:defRPr/>
              </a:pPr>
              <a:endParaRPr lang="en-US" sz="2292">
                <a:solidFill>
                  <a:srgbClr val="E2E3E9"/>
                </a:solidFill>
                <a:ea typeface="微软雅黑" panose="020B0503020204020204" pitchFamily="34" charset="-122"/>
                <a:cs typeface="+mn-cs"/>
                <a:sym typeface="Arial" panose="020B0604020202020204" pitchFamily="34" charset="0"/>
              </a:endParaRPr>
            </a:p>
          </p:txBody>
        </p:sp>
        <p:sp>
          <p:nvSpPr>
            <p:cNvPr id="37" name="TextBox 25"/>
            <p:cNvSpPr txBox="1">
              <a:spLocks noChangeArrowheads="1"/>
            </p:cNvSpPr>
            <p:nvPr/>
          </p:nvSpPr>
          <p:spPr bwMode="auto">
            <a:xfrm>
              <a:off x="6511550" y="2820124"/>
              <a:ext cx="1290747" cy="73835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30010" tIns="65004" rIns="130010" bIns="65004">
              <a:spAutoFit/>
            </a:bodyPr>
            <a:lstStyle>
              <a:lvl1pPr defTabSz="542925">
                <a:defRPr>
                  <a:solidFill>
                    <a:schemeClr val="tx1"/>
                  </a:solidFill>
                  <a:latin typeface="等线"/>
                  <a:ea typeface="等线"/>
                  <a:cs typeface="等线"/>
                </a:defRPr>
              </a:lvl1pPr>
              <a:lvl2pPr marL="742950" indent="-285750" defTabSz="542925">
                <a:defRPr>
                  <a:solidFill>
                    <a:schemeClr val="tx1"/>
                  </a:solidFill>
                  <a:latin typeface="等线"/>
                  <a:ea typeface="等线"/>
                  <a:cs typeface="等线"/>
                </a:defRPr>
              </a:lvl2pPr>
              <a:lvl3pPr marL="1143000" indent="-228600" defTabSz="542925">
                <a:defRPr>
                  <a:solidFill>
                    <a:schemeClr val="tx1"/>
                  </a:solidFill>
                  <a:latin typeface="等线"/>
                  <a:ea typeface="等线"/>
                  <a:cs typeface="等线"/>
                </a:defRPr>
              </a:lvl3pPr>
              <a:lvl4pPr marL="1600200" indent="-228600" defTabSz="542925">
                <a:defRPr>
                  <a:solidFill>
                    <a:schemeClr val="tx1"/>
                  </a:solidFill>
                  <a:latin typeface="等线"/>
                  <a:ea typeface="等线"/>
                  <a:cs typeface="等线"/>
                </a:defRPr>
              </a:lvl4pPr>
              <a:lvl5pPr marL="2057400" indent="-228600" defTabSz="542925">
                <a:defRPr>
                  <a:solidFill>
                    <a:schemeClr val="tx1"/>
                  </a:solidFill>
                  <a:latin typeface="等线"/>
                  <a:ea typeface="等线"/>
                  <a:cs typeface="等线"/>
                </a:defRPr>
              </a:lvl5pPr>
              <a:lvl6pPr marL="2514600" indent="-228600" defTabSz="542925" fontAlgn="base">
                <a:spcBef>
                  <a:spcPct val="0"/>
                </a:spcBef>
                <a:spcAft>
                  <a:spcPct val="0"/>
                </a:spcAft>
                <a:defRPr>
                  <a:solidFill>
                    <a:schemeClr val="tx1"/>
                  </a:solidFill>
                  <a:latin typeface="等线"/>
                  <a:ea typeface="等线"/>
                  <a:cs typeface="等线"/>
                </a:defRPr>
              </a:lvl6pPr>
              <a:lvl7pPr marL="2971800" indent="-228600" defTabSz="542925" fontAlgn="base">
                <a:spcBef>
                  <a:spcPct val="0"/>
                </a:spcBef>
                <a:spcAft>
                  <a:spcPct val="0"/>
                </a:spcAft>
                <a:defRPr>
                  <a:solidFill>
                    <a:schemeClr val="tx1"/>
                  </a:solidFill>
                  <a:latin typeface="等线"/>
                  <a:ea typeface="等线"/>
                  <a:cs typeface="等线"/>
                </a:defRPr>
              </a:lvl7pPr>
              <a:lvl8pPr marL="3429000" indent="-228600" defTabSz="542925" fontAlgn="base">
                <a:spcBef>
                  <a:spcPct val="0"/>
                </a:spcBef>
                <a:spcAft>
                  <a:spcPct val="0"/>
                </a:spcAft>
                <a:defRPr>
                  <a:solidFill>
                    <a:schemeClr val="tx1"/>
                  </a:solidFill>
                  <a:latin typeface="等线"/>
                  <a:ea typeface="等线"/>
                  <a:cs typeface="等线"/>
                </a:defRPr>
              </a:lvl8pPr>
              <a:lvl9pPr marL="3886200" indent="-228600" defTabSz="542925" fontAlgn="base">
                <a:spcBef>
                  <a:spcPct val="0"/>
                </a:spcBef>
                <a:spcAft>
                  <a:spcPct val="0"/>
                </a:spcAft>
                <a:defRPr>
                  <a:solidFill>
                    <a:schemeClr val="tx1"/>
                  </a:solidFill>
                  <a:latin typeface="等线"/>
                  <a:ea typeface="等线"/>
                  <a:cs typeface="等线"/>
                </a:defRPr>
              </a:lvl9pPr>
            </a:lstStyle>
            <a:p>
              <a:pPr algn="ctr"/>
              <a:r>
                <a:rPr lang="zh-CN" altLang="en-US" sz="4267" b="1" dirty="0">
                  <a:solidFill>
                    <a:srgbClr val="FFFFFF"/>
                  </a:solidFill>
                  <a:latin typeface="Arial" pitchFamily="34" charset="0"/>
                  <a:ea typeface="微软雅黑" pitchFamily="34" charset="-122"/>
                  <a:cs typeface="Roboto Black"/>
                  <a:sym typeface="Arial" pitchFamily="34" charset="0"/>
                </a:rPr>
                <a:t>存储</a:t>
              </a:r>
              <a:endParaRPr lang="ru-RU" altLang="zh-CN" sz="4267" b="1" dirty="0">
                <a:solidFill>
                  <a:srgbClr val="FFFFFF"/>
                </a:solidFill>
                <a:latin typeface="Arial" pitchFamily="34" charset="0"/>
                <a:ea typeface="微软雅黑" pitchFamily="34" charset="-122"/>
                <a:cs typeface="Roboto Black"/>
                <a:sym typeface="Arial" pitchFamily="34" charset="0"/>
              </a:endParaRPr>
            </a:p>
          </p:txBody>
        </p:sp>
      </p:grpSp>
      <p:grpSp>
        <p:nvGrpSpPr>
          <p:cNvPr id="38" name="组合 12"/>
          <p:cNvGrpSpPr>
            <a:grpSpLocks/>
          </p:cNvGrpSpPr>
          <p:nvPr/>
        </p:nvGrpSpPr>
        <p:grpSpPr bwMode="auto">
          <a:xfrm>
            <a:off x="4226560" y="4597400"/>
            <a:ext cx="2257214" cy="2226732"/>
            <a:chOff x="3962185" y="3167649"/>
            <a:chExt cx="2117038" cy="2086632"/>
          </a:xfrm>
        </p:grpSpPr>
        <p:sp>
          <p:nvSpPr>
            <p:cNvPr id="39" name="Freeform 3"/>
            <p:cNvSpPr>
              <a:spLocks noChangeArrowheads="1"/>
            </p:cNvSpPr>
            <p:nvPr/>
          </p:nvSpPr>
          <p:spPr bwMode="auto">
            <a:xfrm rot="13978264">
              <a:off x="3977388" y="3152446"/>
              <a:ext cx="2086632" cy="2117038"/>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bg2">
                <a:lumMod val="50000"/>
              </a:schemeClr>
            </a:solidFill>
            <a:ln>
              <a:noFill/>
            </a:ln>
            <a:effectLst/>
          </p:spPr>
          <p:txBody>
            <a:bodyPr wrap="none" lIns="130037" tIns="65019" rIns="130037" bIns="65019" anchor="ctr"/>
            <a:lstStyle/>
            <a:p>
              <a:pPr defTabSz="580335">
                <a:spcBef>
                  <a:spcPts val="0"/>
                </a:spcBef>
                <a:defRPr/>
              </a:pPr>
              <a:endParaRPr lang="en-US" sz="2292">
                <a:solidFill>
                  <a:srgbClr val="E2E3E9"/>
                </a:solidFill>
                <a:ea typeface="微软雅黑" panose="020B0503020204020204" pitchFamily="34" charset="-122"/>
                <a:cs typeface="+mn-cs"/>
                <a:sym typeface="Arial" panose="020B0604020202020204" pitchFamily="34" charset="0"/>
              </a:endParaRPr>
            </a:p>
          </p:txBody>
        </p:sp>
        <p:sp>
          <p:nvSpPr>
            <p:cNvPr id="40" name="TextBox 33"/>
            <p:cNvSpPr txBox="1">
              <a:spLocks noChangeArrowheads="1"/>
            </p:cNvSpPr>
            <p:nvPr/>
          </p:nvSpPr>
          <p:spPr bwMode="auto">
            <a:xfrm>
              <a:off x="4265846" y="3872897"/>
              <a:ext cx="1319494" cy="73835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130010" tIns="65004" rIns="130010" bIns="65004">
              <a:spAutoFit/>
            </a:bodyPr>
            <a:lstStyle>
              <a:lvl1pPr defTabSz="542925">
                <a:defRPr>
                  <a:solidFill>
                    <a:schemeClr val="tx1"/>
                  </a:solidFill>
                  <a:latin typeface="等线"/>
                  <a:ea typeface="等线"/>
                  <a:cs typeface="等线"/>
                </a:defRPr>
              </a:lvl1pPr>
              <a:lvl2pPr marL="742950" indent="-285750" defTabSz="542925">
                <a:defRPr>
                  <a:solidFill>
                    <a:schemeClr val="tx1"/>
                  </a:solidFill>
                  <a:latin typeface="等线"/>
                  <a:ea typeface="等线"/>
                  <a:cs typeface="等线"/>
                </a:defRPr>
              </a:lvl2pPr>
              <a:lvl3pPr marL="1143000" indent="-228600" defTabSz="542925">
                <a:defRPr>
                  <a:solidFill>
                    <a:schemeClr val="tx1"/>
                  </a:solidFill>
                  <a:latin typeface="等线"/>
                  <a:ea typeface="等线"/>
                  <a:cs typeface="等线"/>
                </a:defRPr>
              </a:lvl3pPr>
              <a:lvl4pPr marL="1600200" indent="-228600" defTabSz="542925">
                <a:defRPr>
                  <a:solidFill>
                    <a:schemeClr val="tx1"/>
                  </a:solidFill>
                  <a:latin typeface="等线"/>
                  <a:ea typeface="等线"/>
                  <a:cs typeface="等线"/>
                </a:defRPr>
              </a:lvl4pPr>
              <a:lvl5pPr marL="2057400" indent="-228600" defTabSz="542925">
                <a:defRPr>
                  <a:solidFill>
                    <a:schemeClr val="tx1"/>
                  </a:solidFill>
                  <a:latin typeface="等线"/>
                  <a:ea typeface="等线"/>
                  <a:cs typeface="等线"/>
                </a:defRPr>
              </a:lvl5pPr>
              <a:lvl6pPr marL="2514600" indent="-228600" defTabSz="542925" fontAlgn="base">
                <a:spcBef>
                  <a:spcPct val="0"/>
                </a:spcBef>
                <a:spcAft>
                  <a:spcPct val="0"/>
                </a:spcAft>
                <a:defRPr>
                  <a:solidFill>
                    <a:schemeClr val="tx1"/>
                  </a:solidFill>
                  <a:latin typeface="等线"/>
                  <a:ea typeface="等线"/>
                  <a:cs typeface="等线"/>
                </a:defRPr>
              </a:lvl6pPr>
              <a:lvl7pPr marL="2971800" indent="-228600" defTabSz="542925" fontAlgn="base">
                <a:spcBef>
                  <a:spcPct val="0"/>
                </a:spcBef>
                <a:spcAft>
                  <a:spcPct val="0"/>
                </a:spcAft>
                <a:defRPr>
                  <a:solidFill>
                    <a:schemeClr val="tx1"/>
                  </a:solidFill>
                  <a:latin typeface="等线"/>
                  <a:ea typeface="等线"/>
                  <a:cs typeface="等线"/>
                </a:defRPr>
              </a:lvl7pPr>
              <a:lvl8pPr marL="3429000" indent="-228600" defTabSz="542925" fontAlgn="base">
                <a:spcBef>
                  <a:spcPct val="0"/>
                </a:spcBef>
                <a:spcAft>
                  <a:spcPct val="0"/>
                </a:spcAft>
                <a:defRPr>
                  <a:solidFill>
                    <a:schemeClr val="tx1"/>
                  </a:solidFill>
                  <a:latin typeface="等线"/>
                  <a:ea typeface="等线"/>
                  <a:cs typeface="等线"/>
                </a:defRPr>
              </a:lvl8pPr>
              <a:lvl9pPr marL="3886200" indent="-228600" defTabSz="542925" fontAlgn="base">
                <a:spcBef>
                  <a:spcPct val="0"/>
                </a:spcBef>
                <a:spcAft>
                  <a:spcPct val="0"/>
                </a:spcAft>
                <a:defRPr>
                  <a:solidFill>
                    <a:schemeClr val="tx1"/>
                  </a:solidFill>
                  <a:latin typeface="等线"/>
                  <a:ea typeface="等线"/>
                  <a:cs typeface="等线"/>
                </a:defRPr>
              </a:lvl9pPr>
            </a:lstStyle>
            <a:p>
              <a:pPr algn="ctr"/>
              <a:r>
                <a:rPr lang="zh-CN" altLang="en-US" sz="4267" b="1" dirty="0">
                  <a:solidFill>
                    <a:srgbClr val="FFFFFF"/>
                  </a:solidFill>
                  <a:latin typeface="Arial" pitchFamily="34" charset="0"/>
                  <a:ea typeface="微软雅黑" pitchFamily="34" charset="-122"/>
                  <a:cs typeface="Roboto Black"/>
                  <a:sym typeface="Arial" pitchFamily="34" charset="0"/>
                </a:rPr>
                <a:t>分布</a:t>
              </a:r>
              <a:endParaRPr lang="ru-RU" altLang="zh-CN" sz="4267" b="1" dirty="0">
                <a:solidFill>
                  <a:srgbClr val="FFFFFF"/>
                </a:solidFill>
                <a:latin typeface="Arial" pitchFamily="34" charset="0"/>
                <a:ea typeface="微软雅黑" pitchFamily="34" charset="-122"/>
                <a:cs typeface="Roboto Black"/>
                <a:sym typeface="Arial" pitchFamily="34" charset="0"/>
              </a:endParaRPr>
            </a:p>
          </p:txBody>
        </p:sp>
      </p:grpSp>
      <p:sp>
        <p:nvSpPr>
          <p:cNvPr id="41" name="TextBox 13"/>
          <p:cNvSpPr txBox="1">
            <a:spLocks noChangeArrowheads="1"/>
          </p:cNvSpPr>
          <p:nvPr/>
        </p:nvSpPr>
        <p:spPr bwMode="auto">
          <a:xfrm>
            <a:off x="1961728" y="3113545"/>
            <a:ext cx="2492587"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a:ea typeface="等线"/>
                <a:cs typeface="等线"/>
              </a:defRPr>
            </a:lvl1pPr>
            <a:lvl2pPr marL="742950" indent="-285750" defTabSz="1216025">
              <a:defRPr>
                <a:solidFill>
                  <a:schemeClr val="tx1"/>
                </a:solidFill>
                <a:latin typeface="等线"/>
                <a:ea typeface="等线"/>
                <a:cs typeface="等线"/>
              </a:defRPr>
            </a:lvl2pPr>
            <a:lvl3pPr marL="1143000" indent="-228600" defTabSz="1216025">
              <a:defRPr>
                <a:solidFill>
                  <a:schemeClr val="tx1"/>
                </a:solidFill>
                <a:latin typeface="等线"/>
                <a:ea typeface="等线"/>
                <a:cs typeface="等线"/>
              </a:defRPr>
            </a:lvl3pPr>
            <a:lvl4pPr marL="1600200" indent="-228600" defTabSz="1216025">
              <a:defRPr>
                <a:solidFill>
                  <a:schemeClr val="tx1"/>
                </a:solidFill>
                <a:latin typeface="等线"/>
                <a:ea typeface="等线"/>
                <a:cs typeface="等线"/>
              </a:defRPr>
            </a:lvl4pPr>
            <a:lvl5pPr marL="2057400" indent="-228600" defTabSz="1216025">
              <a:defRPr>
                <a:solidFill>
                  <a:schemeClr val="tx1"/>
                </a:solidFill>
                <a:latin typeface="等线"/>
                <a:ea typeface="等线"/>
                <a:cs typeface="等线"/>
              </a:defRPr>
            </a:lvl5pPr>
            <a:lvl6pPr marL="2514600" indent="-228600" defTabSz="1216025" fontAlgn="base">
              <a:spcBef>
                <a:spcPct val="0"/>
              </a:spcBef>
              <a:spcAft>
                <a:spcPct val="0"/>
              </a:spcAft>
              <a:defRPr>
                <a:solidFill>
                  <a:schemeClr val="tx1"/>
                </a:solidFill>
                <a:latin typeface="等线"/>
                <a:ea typeface="等线"/>
                <a:cs typeface="等线"/>
              </a:defRPr>
            </a:lvl6pPr>
            <a:lvl7pPr marL="2971800" indent="-228600" defTabSz="1216025" fontAlgn="base">
              <a:spcBef>
                <a:spcPct val="0"/>
              </a:spcBef>
              <a:spcAft>
                <a:spcPct val="0"/>
              </a:spcAft>
              <a:defRPr>
                <a:solidFill>
                  <a:schemeClr val="tx1"/>
                </a:solidFill>
                <a:latin typeface="等线"/>
                <a:ea typeface="等线"/>
                <a:cs typeface="等线"/>
              </a:defRPr>
            </a:lvl7pPr>
            <a:lvl8pPr marL="3429000" indent="-228600" defTabSz="1216025" fontAlgn="base">
              <a:spcBef>
                <a:spcPct val="0"/>
              </a:spcBef>
              <a:spcAft>
                <a:spcPct val="0"/>
              </a:spcAft>
              <a:defRPr>
                <a:solidFill>
                  <a:schemeClr val="tx1"/>
                </a:solidFill>
                <a:latin typeface="等线"/>
                <a:ea typeface="等线"/>
                <a:cs typeface="等线"/>
              </a:defRPr>
            </a:lvl8pPr>
            <a:lvl9pPr marL="3886200" indent="-228600" defTabSz="1216025" fontAlgn="base">
              <a:spcBef>
                <a:spcPct val="0"/>
              </a:spcBef>
              <a:spcAft>
                <a:spcPct val="0"/>
              </a:spcAft>
              <a:defRPr>
                <a:solidFill>
                  <a:schemeClr val="tx1"/>
                </a:solidFill>
                <a:latin typeface="等线"/>
                <a:ea typeface="等线"/>
                <a:cs typeface="等线"/>
              </a:defRPr>
            </a:lvl9pPr>
          </a:lstStyle>
          <a:p>
            <a:pPr>
              <a:spcBef>
                <a:spcPct val="20000"/>
              </a:spcBef>
            </a:pPr>
            <a:r>
              <a:rPr lang="zh-CN" altLang="en-US" sz="2133" b="1" dirty="0">
                <a:solidFill>
                  <a:srgbClr val="445469"/>
                </a:solidFill>
                <a:latin typeface="Arial" pitchFamily="34" charset="0"/>
                <a:ea typeface="微软雅黑" pitchFamily="34" charset="-122"/>
                <a:sym typeface="Arial" pitchFamily="34" charset="0"/>
              </a:rPr>
              <a:t>实时分析</a:t>
            </a:r>
            <a:endParaRPr lang="en-US" sz="2133" b="1" dirty="0">
              <a:solidFill>
                <a:srgbClr val="445469"/>
              </a:solidFill>
              <a:latin typeface="Arial" pitchFamily="34" charset="0"/>
              <a:ea typeface="微软雅黑" pitchFamily="34" charset="-122"/>
              <a:sym typeface="Arial" pitchFamily="34" charset="0"/>
            </a:endParaRPr>
          </a:p>
        </p:txBody>
      </p:sp>
      <p:sp>
        <p:nvSpPr>
          <p:cNvPr id="42" name="TextBox 13"/>
          <p:cNvSpPr txBox="1">
            <a:spLocks noChangeArrowheads="1"/>
          </p:cNvSpPr>
          <p:nvPr/>
        </p:nvSpPr>
        <p:spPr bwMode="auto">
          <a:xfrm>
            <a:off x="1957494" y="3529427"/>
            <a:ext cx="2364054" cy="133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等线"/>
                <a:ea typeface="等线"/>
                <a:cs typeface="等线"/>
              </a:defRPr>
            </a:lvl1pPr>
            <a:lvl2pPr marL="742950" indent="-285750" defTabSz="1216025">
              <a:defRPr>
                <a:solidFill>
                  <a:schemeClr val="tx1"/>
                </a:solidFill>
                <a:latin typeface="等线"/>
                <a:ea typeface="等线"/>
                <a:cs typeface="等线"/>
              </a:defRPr>
            </a:lvl2pPr>
            <a:lvl3pPr marL="1143000" indent="-228600" defTabSz="1216025">
              <a:defRPr>
                <a:solidFill>
                  <a:schemeClr val="tx1"/>
                </a:solidFill>
                <a:latin typeface="等线"/>
                <a:ea typeface="等线"/>
                <a:cs typeface="等线"/>
              </a:defRPr>
            </a:lvl3pPr>
            <a:lvl4pPr marL="1600200" indent="-228600" defTabSz="1216025">
              <a:defRPr>
                <a:solidFill>
                  <a:schemeClr val="tx1"/>
                </a:solidFill>
                <a:latin typeface="等线"/>
                <a:ea typeface="等线"/>
                <a:cs typeface="等线"/>
              </a:defRPr>
            </a:lvl4pPr>
            <a:lvl5pPr marL="2057400" indent="-228600" defTabSz="1216025">
              <a:defRPr>
                <a:solidFill>
                  <a:schemeClr val="tx1"/>
                </a:solidFill>
                <a:latin typeface="等线"/>
                <a:ea typeface="等线"/>
                <a:cs typeface="等线"/>
              </a:defRPr>
            </a:lvl5pPr>
            <a:lvl6pPr marL="2514600" indent="-228600" defTabSz="1216025" fontAlgn="base">
              <a:spcBef>
                <a:spcPct val="0"/>
              </a:spcBef>
              <a:spcAft>
                <a:spcPct val="0"/>
              </a:spcAft>
              <a:defRPr>
                <a:solidFill>
                  <a:schemeClr val="tx1"/>
                </a:solidFill>
                <a:latin typeface="等线"/>
                <a:ea typeface="等线"/>
                <a:cs typeface="等线"/>
              </a:defRPr>
            </a:lvl6pPr>
            <a:lvl7pPr marL="2971800" indent="-228600" defTabSz="1216025" fontAlgn="base">
              <a:spcBef>
                <a:spcPct val="0"/>
              </a:spcBef>
              <a:spcAft>
                <a:spcPct val="0"/>
              </a:spcAft>
              <a:defRPr>
                <a:solidFill>
                  <a:schemeClr val="tx1"/>
                </a:solidFill>
                <a:latin typeface="等线"/>
                <a:ea typeface="等线"/>
                <a:cs typeface="等线"/>
              </a:defRPr>
            </a:lvl7pPr>
            <a:lvl8pPr marL="3429000" indent="-228600" defTabSz="1216025" fontAlgn="base">
              <a:spcBef>
                <a:spcPct val="0"/>
              </a:spcBef>
              <a:spcAft>
                <a:spcPct val="0"/>
              </a:spcAft>
              <a:defRPr>
                <a:solidFill>
                  <a:schemeClr val="tx1"/>
                </a:solidFill>
                <a:latin typeface="等线"/>
                <a:ea typeface="等线"/>
                <a:cs typeface="等线"/>
              </a:defRPr>
            </a:lvl8pPr>
            <a:lvl9pPr marL="3886200" indent="-228600" defTabSz="1216025" fontAlgn="base">
              <a:spcBef>
                <a:spcPct val="0"/>
              </a:spcBef>
              <a:spcAft>
                <a:spcPct val="0"/>
              </a:spcAft>
              <a:defRPr>
                <a:solidFill>
                  <a:schemeClr val="tx1"/>
                </a:solidFill>
                <a:latin typeface="等线"/>
                <a:ea typeface="等线"/>
                <a:cs typeface="等线"/>
              </a:defRPr>
            </a:lvl9pPr>
          </a:lstStyle>
          <a:p>
            <a:pPr>
              <a:lnSpc>
                <a:spcPct val="150000"/>
              </a:lnSpc>
              <a:spcBef>
                <a:spcPct val="20000"/>
              </a:spcBef>
            </a:pPr>
            <a:r>
              <a:rPr lang="en-US" altLang="zh-CN" sz="1493" dirty="0" err="1">
                <a:solidFill>
                  <a:srgbClr val="445469"/>
                </a:solidFill>
                <a:latin typeface="微软雅黑" pitchFamily="34" charset="-122"/>
                <a:ea typeface="微软雅黑" pitchFamily="34" charset="-122"/>
                <a:sym typeface="Arial" pitchFamily="34" charset="0"/>
              </a:rPr>
              <a:t>Es</a:t>
            </a:r>
            <a:r>
              <a:rPr lang="zh-CN" altLang="en-US" sz="1493" dirty="0">
                <a:solidFill>
                  <a:srgbClr val="445469"/>
                </a:solidFill>
                <a:latin typeface="微软雅黑" pitchFamily="34" charset="-122"/>
                <a:ea typeface="微软雅黑" pitchFamily="34" charset="-122"/>
                <a:sym typeface="Arial" pitchFamily="34" charset="0"/>
              </a:rPr>
              <a:t>可以根据业务要求 ，发挥分布式的优点，尽最大性能实时分析、解析出业务需要的数据文档。</a:t>
            </a:r>
            <a:endParaRPr lang="en-US" altLang="zh-CN" sz="1493" dirty="0">
              <a:solidFill>
                <a:srgbClr val="445469"/>
              </a:solidFill>
              <a:latin typeface="微软雅黑" pitchFamily="34" charset="-122"/>
              <a:ea typeface="微软雅黑" pitchFamily="34" charset="-122"/>
              <a:sym typeface="Arial" pitchFamily="34" charset="0"/>
            </a:endParaRPr>
          </a:p>
        </p:txBody>
      </p:sp>
      <p:sp>
        <p:nvSpPr>
          <p:cNvPr id="43" name="TextBox 13"/>
          <p:cNvSpPr txBox="1">
            <a:spLocks noChangeArrowheads="1"/>
          </p:cNvSpPr>
          <p:nvPr/>
        </p:nvSpPr>
        <p:spPr bwMode="auto">
          <a:xfrm>
            <a:off x="1957493" y="5659121"/>
            <a:ext cx="2492587"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a:ea typeface="等线"/>
                <a:cs typeface="等线"/>
              </a:defRPr>
            </a:lvl1pPr>
            <a:lvl2pPr marL="742950" indent="-285750" defTabSz="1216025">
              <a:defRPr>
                <a:solidFill>
                  <a:schemeClr val="tx1"/>
                </a:solidFill>
                <a:latin typeface="等线"/>
                <a:ea typeface="等线"/>
                <a:cs typeface="等线"/>
              </a:defRPr>
            </a:lvl2pPr>
            <a:lvl3pPr marL="1143000" indent="-228600" defTabSz="1216025">
              <a:defRPr>
                <a:solidFill>
                  <a:schemeClr val="tx1"/>
                </a:solidFill>
                <a:latin typeface="等线"/>
                <a:ea typeface="等线"/>
                <a:cs typeface="等线"/>
              </a:defRPr>
            </a:lvl3pPr>
            <a:lvl4pPr marL="1600200" indent="-228600" defTabSz="1216025">
              <a:defRPr>
                <a:solidFill>
                  <a:schemeClr val="tx1"/>
                </a:solidFill>
                <a:latin typeface="等线"/>
                <a:ea typeface="等线"/>
                <a:cs typeface="等线"/>
              </a:defRPr>
            </a:lvl4pPr>
            <a:lvl5pPr marL="2057400" indent="-228600" defTabSz="1216025">
              <a:defRPr>
                <a:solidFill>
                  <a:schemeClr val="tx1"/>
                </a:solidFill>
                <a:latin typeface="等线"/>
                <a:ea typeface="等线"/>
                <a:cs typeface="等线"/>
              </a:defRPr>
            </a:lvl5pPr>
            <a:lvl6pPr marL="2514600" indent="-228600" defTabSz="1216025" fontAlgn="base">
              <a:spcBef>
                <a:spcPct val="0"/>
              </a:spcBef>
              <a:spcAft>
                <a:spcPct val="0"/>
              </a:spcAft>
              <a:defRPr>
                <a:solidFill>
                  <a:schemeClr val="tx1"/>
                </a:solidFill>
                <a:latin typeface="等线"/>
                <a:ea typeface="等线"/>
                <a:cs typeface="等线"/>
              </a:defRPr>
            </a:lvl6pPr>
            <a:lvl7pPr marL="2971800" indent="-228600" defTabSz="1216025" fontAlgn="base">
              <a:spcBef>
                <a:spcPct val="0"/>
              </a:spcBef>
              <a:spcAft>
                <a:spcPct val="0"/>
              </a:spcAft>
              <a:defRPr>
                <a:solidFill>
                  <a:schemeClr val="tx1"/>
                </a:solidFill>
                <a:latin typeface="等线"/>
                <a:ea typeface="等线"/>
                <a:cs typeface="等线"/>
              </a:defRPr>
            </a:lvl7pPr>
            <a:lvl8pPr marL="3429000" indent="-228600" defTabSz="1216025" fontAlgn="base">
              <a:spcBef>
                <a:spcPct val="0"/>
              </a:spcBef>
              <a:spcAft>
                <a:spcPct val="0"/>
              </a:spcAft>
              <a:defRPr>
                <a:solidFill>
                  <a:schemeClr val="tx1"/>
                </a:solidFill>
                <a:latin typeface="等线"/>
                <a:ea typeface="等线"/>
                <a:cs typeface="等线"/>
              </a:defRPr>
            </a:lvl8pPr>
            <a:lvl9pPr marL="3886200" indent="-228600" defTabSz="1216025" fontAlgn="base">
              <a:spcBef>
                <a:spcPct val="0"/>
              </a:spcBef>
              <a:spcAft>
                <a:spcPct val="0"/>
              </a:spcAft>
              <a:defRPr>
                <a:solidFill>
                  <a:schemeClr val="tx1"/>
                </a:solidFill>
                <a:latin typeface="等线"/>
                <a:ea typeface="等线"/>
                <a:cs typeface="等线"/>
              </a:defRPr>
            </a:lvl9pPr>
          </a:lstStyle>
          <a:p>
            <a:pPr>
              <a:spcBef>
                <a:spcPct val="20000"/>
              </a:spcBef>
            </a:pPr>
            <a:r>
              <a:rPr lang="zh-CN" altLang="en-US" sz="2133" b="1" dirty="0">
                <a:solidFill>
                  <a:srgbClr val="445469"/>
                </a:solidFill>
                <a:latin typeface="Arial" pitchFamily="34" charset="0"/>
                <a:ea typeface="微软雅黑" pitchFamily="34" charset="-122"/>
                <a:sym typeface="Arial" pitchFamily="34" charset="0"/>
              </a:rPr>
              <a:t>分布集群</a:t>
            </a:r>
            <a:endParaRPr lang="en-US" sz="2133" b="1" dirty="0">
              <a:solidFill>
                <a:srgbClr val="445469"/>
              </a:solidFill>
              <a:latin typeface="Arial" pitchFamily="34" charset="0"/>
              <a:ea typeface="微软雅黑" pitchFamily="34" charset="-122"/>
              <a:sym typeface="Arial" pitchFamily="34" charset="0"/>
            </a:endParaRPr>
          </a:p>
        </p:txBody>
      </p:sp>
      <p:sp>
        <p:nvSpPr>
          <p:cNvPr id="45" name="TextBox 13"/>
          <p:cNvSpPr txBox="1">
            <a:spLocks noChangeArrowheads="1"/>
          </p:cNvSpPr>
          <p:nvPr/>
        </p:nvSpPr>
        <p:spPr bwMode="auto">
          <a:xfrm>
            <a:off x="8832426" y="3129800"/>
            <a:ext cx="2494281"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a:ea typeface="等线"/>
                <a:cs typeface="等线"/>
              </a:defRPr>
            </a:lvl1pPr>
            <a:lvl2pPr marL="742950" indent="-285750" defTabSz="1216025">
              <a:defRPr>
                <a:solidFill>
                  <a:schemeClr val="tx1"/>
                </a:solidFill>
                <a:latin typeface="等线"/>
                <a:ea typeface="等线"/>
                <a:cs typeface="等线"/>
              </a:defRPr>
            </a:lvl2pPr>
            <a:lvl3pPr marL="1143000" indent="-228600" defTabSz="1216025">
              <a:defRPr>
                <a:solidFill>
                  <a:schemeClr val="tx1"/>
                </a:solidFill>
                <a:latin typeface="等线"/>
                <a:ea typeface="等线"/>
                <a:cs typeface="等线"/>
              </a:defRPr>
            </a:lvl3pPr>
            <a:lvl4pPr marL="1600200" indent="-228600" defTabSz="1216025">
              <a:defRPr>
                <a:solidFill>
                  <a:schemeClr val="tx1"/>
                </a:solidFill>
                <a:latin typeface="等线"/>
                <a:ea typeface="等线"/>
                <a:cs typeface="等线"/>
              </a:defRPr>
            </a:lvl4pPr>
            <a:lvl5pPr marL="2057400" indent="-228600" defTabSz="1216025">
              <a:defRPr>
                <a:solidFill>
                  <a:schemeClr val="tx1"/>
                </a:solidFill>
                <a:latin typeface="等线"/>
                <a:ea typeface="等线"/>
                <a:cs typeface="等线"/>
              </a:defRPr>
            </a:lvl5pPr>
            <a:lvl6pPr marL="2514600" indent="-228600" defTabSz="1216025" fontAlgn="base">
              <a:spcBef>
                <a:spcPct val="0"/>
              </a:spcBef>
              <a:spcAft>
                <a:spcPct val="0"/>
              </a:spcAft>
              <a:defRPr>
                <a:solidFill>
                  <a:schemeClr val="tx1"/>
                </a:solidFill>
                <a:latin typeface="等线"/>
                <a:ea typeface="等线"/>
                <a:cs typeface="等线"/>
              </a:defRPr>
            </a:lvl6pPr>
            <a:lvl7pPr marL="2971800" indent="-228600" defTabSz="1216025" fontAlgn="base">
              <a:spcBef>
                <a:spcPct val="0"/>
              </a:spcBef>
              <a:spcAft>
                <a:spcPct val="0"/>
              </a:spcAft>
              <a:defRPr>
                <a:solidFill>
                  <a:schemeClr val="tx1"/>
                </a:solidFill>
                <a:latin typeface="等线"/>
                <a:ea typeface="等线"/>
                <a:cs typeface="等线"/>
              </a:defRPr>
            </a:lvl7pPr>
            <a:lvl8pPr marL="3429000" indent="-228600" defTabSz="1216025" fontAlgn="base">
              <a:spcBef>
                <a:spcPct val="0"/>
              </a:spcBef>
              <a:spcAft>
                <a:spcPct val="0"/>
              </a:spcAft>
              <a:defRPr>
                <a:solidFill>
                  <a:schemeClr val="tx1"/>
                </a:solidFill>
                <a:latin typeface="等线"/>
                <a:ea typeface="等线"/>
                <a:cs typeface="等线"/>
              </a:defRPr>
            </a:lvl8pPr>
            <a:lvl9pPr marL="3886200" indent="-228600" defTabSz="1216025" fontAlgn="base">
              <a:spcBef>
                <a:spcPct val="0"/>
              </a:spcBef>
              <a:spcAft>
                <a:spcPct val="0"/>
              </a:spcAft>
              <a:defRPr>
                <a:solidFill>
                  <a:schemeClr val="tx1"/>
                </a:solidFill>
                <a:latin typeface="等线"/>
                <a:ea typeface="等线"/>
                <a:cs typeface="等线"/>
              </a:defRPr>
            </a:lvl9pPr>
          </a:lstStyle>
          <a:p>
            <a:pPr>
              <a:spcBef>
                <a:spcPct val="20000"/>
              </a:spcBef>
            </a:pPr>
            <a:r>
              <a:rPr lang="zh-CN" altLang="en-US" sz="2133" b="1" dirty="0">
                <a:solidFill>
                  <a:srgbClr val="445469"/>
                </a:solidFill>
                <a:latin typeface="Arial" pitchFamily="34" charset="0"/>
                <a:ea typeface="微软雅黑" pitchFamily="34" charset="-122"/>
                <a:sym typeface="Arial" pitchFamily="34" charset="0"/>
              </a:rPr>
              <a:t>实时存储</a:t>
            </a:r>
            <a:endParaRPr lang="en-US" sz="2133" b="1" dirty="0">
              <a:solidFill>
                <a:srgbClr val="445469"/>
              </a:solidFill>
              <a:latin typeface="Arial" pitchFamily="34" charset="0"/>
              <a:ea typeface="微软雅黑" pitchFamily="34" charset="-122"/>
              <a:sym typeface="Arial" pitchFamily="34" charset="0"/>
            </a:endParaRPr>
          </a:p>
        </p:txBody>
      </p:sp>
      <p:sp>
        <p:nvSpPr>
          <p:cNvPr id="46" name="TextBox 13"/>
          <p:cNvSpPr txBox="1">
            <a:spLocks noChangeArrowheads="1"/>
          </p:cNvSpPr>
          <p:nvPr/>
        </p:nvSpPr>
        <p:spPr bwMode="auto">
          <a:xfrm>
            <a:off x="8832427" y="3529426"/>
            <a:ext cx="3408341" cy="168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等线"/>
                <a:ea typeface="等线"/>
                <a:cs typeface="等线"/>
              </a:defRPr>
            </a:lvl1pPr>
            <a:lvl2pPr marL="742950" indent="-285750" defTabSz="1216025">
              <a:defRPr>
                <a:solidFill>
                  <a:schemeClr val="tx1"/>
                </a:solidFill>
                <a:latin typeface="等线"/>
                <a:ea typeface="等线"/>
                <a:cs typeface="等线"/>
              </a:defRPr>
            </a:lvl2pPr>
            <a:lvl3pPr marL="1143000" indent="-228600" defTabSz="1216025">
              <a:defRPr>
                <a:solidFill>
                  <a:schemeClr val="tx1"/>
                </a:solidFill>
                <a:latin typeface="等线"/>
                <a:ea typeface="等线"/>
                <a:cs typeface="等线"/>
              </a:defRPr>
            </a:lvl3pPr>
            <a:lvl4pPr marL="1600200" indent="-228600" defTabSz="1216025">
              <a:defRPr>
                <a:solidFill>
                  <a:schemeClr val="tx1"/>
                </a:solidFill>
                <a:latin typeface="等线"/>
                <a:ea typeface="等线"/>
                <a:cs typeface="等线"/>
              </a:defRPr>
            </a:lvl4pPr>
            <a:lvl5pPr marL="2057400" indent="-228600" defTabSz="1216025">
              <a:defRPr>
                <a:solidFill>
                  <a:schemeClr val="tx1"/>
                </a:solidFill>
                <a:latin typeface="等线"/>
                <a:ea typeface="等线"/>
                <a:cs typeface="等线"/>
              </a:defRPr>
            </a:lvl5pPr>
            <a:lvl6pPr marL="2514600" indent="-228600" defTabSz="1216025" fontAlgn="base">
              <a:spcBef>
                <a:spcPct val="0"/>
              </a:spcBef>
              <a:spcAft>
                <a:spcPct val="0"/>
              </a:spcAft>
              <a:defRPr>
                <a:solidFill>
                  <a:schemeClr val="tx1"/>
                </a:solidFill>
                <a:latin typeface="等线"/>
                <a:ea typeface="等线"/>
                <a:cs typeface="等线"/>
              </a:defRPr>
            </a:lvl6pPr>
            <a:lvl7pPr marL="2971800" indent="-228600" defTabSz="1216025" fontAlgn="base">
              <a:spcBef>
                <a:spcPct val="0"/>
              </a:spcBef>
              <a:spcAft>
                <a:spcPct val="0"/>
              </a:spcAft>
              <a:defRPr>
                <a:solidFill>
                  <a:schemeClr val="tx1"/>
                </a:solidFill>
                <a:latin typeface="等线"/>
                <a:ea typeface="等线"/>
                <a:cs typeface="等线"/>
              </a:defRPr>
            </a:lvl7pPr>
            <a:lvl8pPr marL="3429000" indent="-228600" defTabSz="1216025" fontAlgn="base">
              <a:spcBef>
                <a:spcPct val="0"/>
              </a:spcBef>
              <a:spcAft>
                <a:spcPct val="0"/>
              </a:spcAft>
              <a:defRPr>
                <a:solidFill>
                  <a:schemeClr val="tx1"/>
                </a:solidFill>
                <a:latin typeface="等线"/>
                <a:ea typeface="等线"/>
                <a:cs typeface="等线"/>
              </a:defRPr>
            </a:lvl8pPr>
            <a:lvl9pPr marL="3886200" indent="-228600" defTabSz="1216025" fontAlgn="base">
              <a:spcBef>
                <a:spcPct val="0"/>
              </a:spcBef>
              <a:spcAft>
                <a:spcPct val="0"/>
              </a:spcAft>
              <a:defRPr>
                <a:solidFill>
                  <a:schemeClr val="tx1"/>
                </a:solidFill>
                <a:latin typeface="等线"/>
                <a:ea typeface="等线"/>
                <a:cs typeface="等线"/>
              </a:defRPr>
            </a:lvl9pPr>
          </a:lstStyle>
          <a:p>
            <a:pPr>
              <a:lnSpc>
                <a:spcPct val="150000"/>
              </a:lnSpc>
              <a:spcBef>
                <a:spcPct val="20000"/>
              </a:spcBef>
            </a:pPr>
            <a:r>
              <a:rPr lang="en-US" altLang="zh-CN" sz="1493" dirty="0">
                <a:solidFill>
                  <a:srgbClr val="445469"/>
                </a:solidFill>
                <a:latin typeface="微软雅黑" pitchFamily="34" charset="-122"/>
                <a:ea typeface="微软雅黑" pitchFamily="34" charset="-122"/>
                <a:sym typeface="Arial" pitchFamily="34" charset="0"/>
              </a:rPr>
              <a:t>Elastic </a:t>
            </a:r>
            <a:r>
              <a:rPr lang="zh-CN" altLang="en-US" sz="1493" dirty="0">
                <a:solidFill>
                  <a:srgbClr val="445469"/>
                </a:solidFill>
                <a:latin typeface="微软雅黑" pitchFamily="34" charset="-122"/>
                <a:ea typeface="微软雅黑" pitchFamily="34" charset="-122"/>
                <a:sym typeface="Arial" pitchFamily="34" charset="0"/>
              </a:rPr>
              <a:t>某个主结点保存数据时候，只有当复制分片保存成功，才能认为是实时保存成功。并可以并发支持批量数据保存。文档以分片的形式，保存在不同的机器上。</a:t>
            </a:r>
            <a:endParaRPr lang="en-US" altLang="zh-CN" sz="1493" dirty="0">
              <a:solidFill>
                <a:srgbClr val="445469"/>
              </a:solidFill>
              <a:latin typeface="微软雅黑" pitchFamily="34" charset="-122"/>
              <a:ea typeface="微软雅黑" pitchFamily="34" charset="-122"/>
              <a:sym typeface="Arial" pitchFamily="34" charset="0"/>
            </a:endParaRPr>
          </a:p>
        </p:txBody>
      </p:sp>
      <p:sp>
        <p:nvSpPr>
          <p:cNvPr id="47" name="TextBox 13"/>
          <p:cNvSpPr txBox="1">
            <a:spLocks noChangeArrowheads="1"/>
          </p:cNvSpPr>
          <p:nvPr/>
        </p:nvSpPr>
        <p:spPr bwMode="auto">
          <a:xfrm>
            <a:off x="8832426" y="5659121"/>
            <a:ext cx="2494281"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等线"/>
                <a:ea typeface="等线"/>
                <a:cs typeface="等线"/>
              </a:defRPr>
            </a:lvl1pPr>
            <a:lvl2pPr marL="742950" indent="-285750" defTabSz="1216025">
              <a:defRPr>
                <a:solidFill>
                  <a:schemeClr val="tx1"/>
                </a:solidFill>
                <a:latin typeface="等线"/>
                <a:ea typeface="等线"/>
                <a:cs typeface="等线"/>
              </a:defRPr>
            </a:lvl2pPr>
            <a:lvl3pPr marL="1143000" indent="-228600" defTabSz="1216025">
              <a:defRPr>
                <a:solidFill>
                  <a:schemeClr val="tx1"/>
                </a:solidFill>
                <a:latin typeface="等线"/>
                <a:ea typeface="等线"/>
                <a:cs typeface="等线"/>
              </a:defRPr>
            </a:lvl3pPr>
            <a:lvl4pPr marL="1600200" indent="-228600" defTabSz="1216025">
              <a:defRPr>
                <a:solidFill>
                  <a:schemeClr val="tx1"/>
                </a:solidFill>
                <a:latin typeface="等线"/>
                <a:ea typeface="等线"/>
                <a:cs typeface="等线"/>
              </a:defRPr>
            </a:lvl4pPr>
            <a:lvl5pPr marL="2057400" indent="-228600" defTabSz="1216025">
              <a:defRPr>
                <a:solidFill>
                  <a:schemeClr val="tx1"/>
                </a:solidFill>
                <a:latin typeface="等线"/>
                <a:ea typeface="等线"/>
                <a:cs typeface="等线"/>
              </a:defRPr>
            </a:lvl5pPr>
            <a:lvl6pPr marL="2514600" indent="-228600" defTabSz="1216025" fontAlgn="base">
              <a:spcBef>
                <a:spcPct val="0"/>
              </a:spcBef>
              <a:spcAft>
                <a:spcPct val="0"/>
              </a:spcAft>
              <a:defRPr>
                <a:solidFill>
                  <a:schemeClr val="tx1"/>
                </a:solidFill>
                <a:latin typeface="等线"/>
                <a:ea typeface="等线"/>
                <a:cs typeface="等线"/>
              </a:defRPr>
            </a:lvl6pPr>
            <a:lvl7pPr marL="2971800" indent="-228600" defTabSz="1216025" fontAlgn="base">
              <a:spcBef>
                <a:spcPct val="0"/>
              </a:spcBef>
              <a:spcAft>
                <a:spcPct val="0"/>
              </a:spcAft>
              <a:defRPr>
                <a:solidFill>
                  <a:schemeClr val="tx1"/>
                </a:solidFill>
                <a:latin typeface="等线"/>
                <a:ea typeface="等线"/>
                <a:cs typeface="等线"/>
              </a:defRPr>
            </a:lvl7pPr>
            <a:lvl8pPr marL="3429000" indent="-228600" defTabSz="1216025" fontAlgn="base">
              <a:spcBef>
                <a:spcPct val="0"/>
              </a:spcBef>
              <a:spcAft>
                <a:spcPct val="0"/>
              </a:spcAft>
              <a:defRPr>
                <a:solidFill>
                  <a:schemeClr val="tx1"/>
                </a:solidFill>
                <a:latin typeface="等线"/>
                <a:ea typeface="等线"/>
                <a:cs typeface="等线"/>
              </a:defRPr>
            </a:lvl8pPr>
            <a:lvl9pPr marL="3886200" indent="-228600" defTabSz="1216025" fontAlgn="base">
              <a:spcBef>
                <a:spcPct val="0"/>
              </a:spcBef>
              <a:spcAft>
                <a:spcPct val="0"/>
              </a:spcAft>
              <a:defRPr>
                <a:solidFill>
                  <a:schemeClr val="tx1"/>
                </a:solidFill>
                <a:latin typeface="等线"/>
                <a:ea typeface="等线"/>
                <a:cs typeface="等线"/>
              </a:defRPr>
            </a:lvl9pPr>
          </a:lstStyle>
          <a:p>
            <a:pPr>
              <a:spcBef>
                <a:spcPct val="20000"/>
              </a:spcBef>
            </a:pPr>
            <a:r>
              <a:rPr lang="zh-CN" altLang="en-US" sz="2133" b="1" dirty="0">
                <a:solidFill>
                  <a:srgbClr val="445469"/>
                </a:solidFill>
                <a:latin typeface="Arial" pitchFamily="34" charset="0"/>
                <a:ea typeface="微软雅黑" pitchFamily="34" charset="-122"/>
                <a:sym typeface="Arial" pitchFamily="34" charset="0"/>
              </a:rPr>
              <a:t>快速搜索</a:t>
            </a:r>
            <a:endParaRPr lang="en-US" sz="2133" b="1" dirty="0">
              <a:solidFill>
                <a:srgbClr val="445469"/>
              </a:solidFill>
              <a:latin typeface="Arial" pitchFamily="34" charset="0"/>
              <a:ea typeface="微软雅黑" pitchFamily="34" charset="-122"/>
              <a:sym typeface="Arial" pitchFamily="34" charset="0"/>
            </a:endParaRPr>
          </a:p>
        </p:txBody>
      </p:sp>
      <p:sp>
        <p:nvSpPr>
          <p:cNvPr id="48" name="TextBox 13"/>
          <p:cNvSpPr txBox="1">
            <a:spLocks noChangeArrowheads="1"/>
          </p:cNvSpPr>
          <p:nvPr/>
        </p:nvSpPr>
        <p:spPr bwMode="auto">
          <a:xfrm>
            <a:off x="8832427" y="6058747"/>
            <a:ext cx="3408341" cy="133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等线"/>
                <a:ea typeface="等线"/>
                <a:cs typeface="等线"/>
              </a:defRPr>
            </a:lvl1pPr>
            <a:lvl2pPr marL="742950" indent="-285750" defTabSz="1216025">
              <a:defRPr>
                <a:solidFill>
                  <a:schemeClr val="tx1"/>
                </a:solidFill>
                <a:latin typeface="等线"/>
                <a:ea typeface="等线"/>
                <a:cs typeface="等线"/>
              </a:defRPr>
            </a:lvl2pPr>
            <a:lvl3pPr marL="1143000" indent="-228600" defTabSz="1216025">
              <a:defRPr>
                <a:solidFill>
                  <a:schemeClr val="tx1"/>
                </a:solidFill>
                <a:latin typeface="等线"/>
                <a:ea typeface="等线"/>
                <a:cs typeface="等线"/>
              </a:defRPr>
            </a:lvl3pPr>
            <a:lvl4pPr marL="1600200" indent="-228600" defTabSz="1216025">
              <a:defRPr>
                <a:solidFill>
                  <a:schemeClr val="tx1"/>
                </a:solidFill>
                <a:latin typeface="等线"/>
                <a:ea typeface="等线"/>
                <a:cs typeface="等线"/>
              </a:defRPr>
            </a:lvl4pPr>
            <a:lvl5pPr marL="2057400" indent="-228600" defTabSz="1216025">
              <a:defRPr>
                <a:solidFill>
                  <a:schemeClr val="tx1"/>
                </a:solidFill>
                <a:latin typeface="等线"/>
                <a:ea typeface="等线"/>
                <a:cs typeface="等线"/>
              </a:defRPr>
            </a:lvl5pPr>
            <a:lvl6pPr marL="2514600" indent="-228600" defTabSz="1216025" fontAlgn="base">
              <a:spcBef>
                <a:spcPct val="0"/>
              </a:spcBef>
              <a:spcAft>
                <a:spcPct val="0"/>
              </a:spcAft>
              <a:defRPr>
                <a:solidFill>
                  <a:schemeClr val="tx1"/>
                </a:solidFill>
                <a:latin typeface="等线"/>
                <a:ea typeface="等线"/>
                <a:cs typeface="等线"/>
              </a:defRPr>
            </a:lvl6pPr>
            <a:lvl7pPr marL="2971800" indent="-228600" defTabSz="1216025" fontAlgn="base">
              <a:spcBef>
                <a:spcPct val="0"/>
              </a:spcBef>
              <a:spcAft>
                <a:spcPct val="0"/>
              </a:spcAft>
              <a:defRPr>
                <a:solidFill>
                  <a:schemeClr val="tx1"/>
                </a:solidFill>
                <a:latin typeface="等线"/>
                <a:ea typeface="等线"/>
                <a:cs typeface="等线"/>
              </a:defRPr>
            </a:lvl7pPr>
            <a:lvl8pPr marL="3429000" indent="-228600" defTabSz="1216025" fontAlgn="base">
              <a:spcBef>
                <a:spcPct val="0"/>
              </a:spcBef>
              <a:spcAft>
                <a:spcPct val="0"/>
              </a:spcAft>
              <a:defRPr>
                <a:solidFill>
                  <a:schemeClr val="tx1"/>
                </a:solidFill>
                <a:latin typeface="等线"/>
                <a:ea typeface="等线"/>
                <a:cs typeface="等线"/>
              </a:defRPr>
            </a:lvl8pPr>
            <a:lvl9pPr marL="3886200" indent="-228600" defTabSz="1216025" fontAlgn="base">
              <a:spcBef>
                <a:spcPct val="0"/>
              </a:spcBef>
              <a:spcAft>
                <a:spcPct val="0"/>
              </a:spcAft>
              <a:defRPr>
                <a:solidFill>
                  <a:schemeClr val="tx1"/>
                </a:solidFill>
                <a:latin typeface="等线"/>
                <a:ea typeface="等线"/>
                <a:cs typeface="等线"/>
              </a:defRPr>
            </a:lvl9pPr>
          </a:lstStyle>
          <a:p>
            <a:pPr>
              <a:lnSpc>
                <a:spcPct val="150000"/>
              </a:lnSpc>
              <a:spcBef>
                <a:spcPct val="20000"/>
              </a:spcBef>
            </a:pPr>
            <a:r>
              <a:rPr lang="en-US" altLang="zh-CN" sz="1493" dirty="0">
                <a:solidFill>
                  <a:srgbClr val="445469"/>
                </a:solidFill>
                <a:latin typeface="微软雅黑" pitchFamily="34" charset="-122"/>
                <a:ea typeface="微软雅黑" pitchFamily="34" charset="-122"/>
                <a:sym typeface="Arial" pitchFamily="34" charset="0"/>
              </a:rPr>
              <a:t>Elastic</a:t>
            </a:r>
            <a:r>
              <a:rPr lang="zh-CN" altLang="en-US" sz="1493" dirty="0">
                <a:solidFill>
                  <a:srgbClr val="445469"/>
                </a:solidFill>
                <a:latin typeface="微软雅黑" pitchFamily="34" charset="-122"/>
                <a:ea typeface="微软雅黑" pitchFamily="34" charset="-122"/>
                <a:sym typeface="Arial" pitchFamily="34" charset="0"/>
              </a:rPr>
              <a:t>并发从</a:t>
            </a:r>
            <a:r>
              <a:rPr lang="en-US" altLang="zh-CN" sz="1493" dirty="0">
                <a:solidFill>
                  <a:srgbClr val="445469"/>
                </a:solidFill>
                <a:latin typeface="微软雅黑" pitchFamily="34" charset="-122"/>
                <a:ea typeface="微软雅黑" pitchFamily="34" charset="-122"/>
                <a:sym typeface="Arial" pitchFamily="34" charset="0"/>
              </a:rPr>
              <a:t>N</a:t>
            </a:r>
            <a:r>
              <a:rPr lang="zh-CN" altLang="en-US" sz="1493" dirty="0">
                <a:solidFill>
                  <a:srgbClr val="445469"/>
                </a:solidFill>
                <a:latin typeface="微软雅黑" pitchFamily="34" charset="-122"/>
                <a:ea typeface="微软雅黑" pitchFamily="34" charset="-122"/>
                <a:sym typeface="Arial" pitchFamily="34" charset="0"/>
              </a:rPr>
              <a:t>台机器中的复制节点或主节点取出数据，通过查询负载机来进行组合数据，最终响应请求。</a:t>
            </a:r>
            <a:r>
              <a:rPr lang="en-US" altLang="zh-CN" sz="1493" dirty="0">
                <a:solidFill>
                  <a:srgbClr val="445469"/>
                </a:solidFill>
                <a:latin typeface="微软雅黑" pitchFamily="34" charset="-122"/>
                <a:ea typeface="微软雅黑" pitchFamily="34" charset="-122"/>
                <a:sym typeface="Arial" pitchFamily="34" charset="0"/>
              </a:rPr>
              <a:t>10</a:t>
            </a:r>
            <a:r>
              <a:rPr lang="zh-CN" altLang="en-US" sz="1493" dirty="0">
                <a:solidFill>
                  <a:srgbClr val="445469"/>
                </a:solidFill>
                <a:latin typeface="微软雅黑" pitchFamily="34" charset="-122"/>
                <a:ea typeface="微软雅黑" pitchFamily="34" charset="-122"/>
                <a:sym typeface="Arial" pitchFamily="34" charset="0"/>
              </a:rPr>
              <a:t>亿的数据，可以最快</a:t>
            </a:r>
            <a:r>
              <a:rPr lang="en-US" altLang="zh-CN" sz="1493" dirty="0">
                <a:solidFill>
                  <a:srgbClr val="445469"/>
                </a:solidFill>
                <a:latin typeface="微软雅黑" pitchFamily="34" charset="-122"/>
                <a:ea typeface="微软雅黑" pitchFamily="34" charset="-122"/>
                <a:sym typeface="Arial" pitchFamily="34" charset="0"/>
              </a:rPr>
              <a:t>1-2</a:t>
            </a:r>
            <a:r>
              <a:rPr lang="zh-CN" altLang="en-US" sz="1493" dirty="0">
                <a:solidFill>
                  <a:srgbClr val="445469"/>
                </a:solidFill>
                <a:latin typeface="微软雅黑" pitchFamily="34" charset="-122"/>
                <a:ea typeface="微软雅黑" pitchFamily="34" charset="-122"/>
                <a:sym typeface="Arial" pitchFamily="34" charset="0"/>
              </a:rPr>
              <a:t>秒内搜索出结果</a:t>
            </a:r>
            <a:endParaRPr lang="en-US" altLang="zh-CN" sz="1493" dirty="0">
              <a:solidFill>
                <a:srgbClr val="445469"/>
              </a:solidFill>
              <a:latin typeface="微软雅黑" pitchFamily="34" charset="-122"/>
              <a:ea typeface="微软雅黑" pitchFamily="34" charset="-122"/>
              <a:sym typeface="Arial" pitchFamily="34" charset="0"/>
            </a:endParaRPr>
          </a:p>
        </p:txBody>
      </p:sp>
      <p:sp>
        <p:nvSpPr>
          <p:cNvPr id="49" name="TextBox 13"/>
          <p:cNvSpPr txBox="1">
            <a:spLocks noChangeArrowheads="1"/>
          </p:cNvSpPr>
          <p:nvPr/>
        </p:nvSpPr>
        <p:spPr bwMode="auto">
          <a:xfrm>
            <a:off x="1957494" y="6137867"/>
            <a:ext cx="2364054" cy="133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等线"/>
                <a:ea typeface="等线"/>
                <a:cs typeface="等线"/>
              </a:defRPr>
            </a:lvl1pPr>
            <a:lvl2pPr marL="742950" indent="-285750" defTabSz="1216025">
              <a:defRPr>
                <a:solidFill>
                  <a:schemeClr val="tx1"/>
                </a:solidFill>
                <a:latin typeface="等线"/>
                <a:ea typeface="等线"/>
                <a:cs typeface="等线"/>
              </a:defRPr>
            </a:lvl2pPr>
            <a:lvl3pPr marL="1143000" indent="-228600" defTabSz="1216025">
              <a:defRPr>
                <a:solidFill>
                  <a:schemeClr val="tx1"/>
                </a:solidFill>
                <a:latin typeface="等线"/>
                <a:ea typeface="等线"/>
                <a:cs typeface="等线"/>
              </a:defRPr>
            </a:lvl3pPr>
            <a:lvl4pPr marL="1600200" indent="-228600" defTabSz="1216025">
              <a:defRPr>
                <a:solidFill>
                  <a:schemeClr val="tx1"/>
                </a:solidFill>
                <a:latin typeface="等线"/>
                <a:ea typeface="等线"/>
                <a:cs typeface="等线"/>
              </a:defRPr>
            </a:lvl4pPr>
            <a:lvl5pPr marL="2057400" indent="-228600" defTabSz="1216025">
              <a:defRPr>
                <a:solidFill>
                  <a:schemeClr val="tx1"/>
                </a:solidFill>
                <a:latin typeface="等线"/>
                <a:ea typeface="等线"/>
                <a:cs typeface="等线"/>
              </a:defRPr>
            </a:lvl5pPr>
            <a:lvl6pPr marL="2514600" indent="-228600" defTabSz="1216025" fontAlgn="base">
              <a:spcBef>
                <a:spcPct val="0"/>
              </a:spcBef>
              <a:spcAft>
                <a:spcPct val="0"/>
              </a:spcAft>
              <a:defRPr>
                <a:solidFill>
                  <a:schemeClr val="tx1"/>
                </a:solidFill>
                <a:latin typeface="等线"/>
                <a:ea typeface="等线"/>
                <a:cs typeface="等线"/>
              </a:defRPr>
            </a:lvl6pPr>
            <a:lvl7pPr marL="2971800" indent="-228600" defTabSz="1216025" fontAlgn="base">
              <a:spcBef>
                <a:spcPct val="0"/>
              </a:spcBef>
              <a:spcAft>
                <a:spcPct val="0"/>
              </a:spcAft>
              <a:defRPr>
                <a:solidFill>
                  <a:schemeClr val="tx1"/>
                </a:solidFill>
                <a:latin typeface="等线"/>
                <a:ea typeface="等线"/>
                <a:cs typeface="等线"/>
              </a:defRPr>
            </a:lvl7pPr>
            <a:lvl8pPr marL="3429000" indent="-228600" defTabSz="1216025" fontAlgn="base">
              <a:spcBef>
                <a:spcPct val="0"/>
              </a:spcBef>
              <a:spcAft>
                <a:spcPct val="0"/>
              </a:spcAft>
              <a:defRPr>
                <a:solidFill>
                  <a:schemeClr val="tx1"/>
                </a:solidFill>
                <a:latin typeface="等线"/>
                <a:ea typeface="等线"/>
                <a:cs typeface="等线"/>
              </a:defRPr>
            </a:lvl8pPr>
            <a:lvl9pPr marL="3886200" indent="-228600" defTabSz="1216025" fontAlgn="base">
              <a:spcBef>
                <a:spcPct val="0"/>
              </a:spcBef>
              <a:spcAft>
                <a:spcPct val="0"/>
              </a:spcAft>
              <a:defRPr>
                <a:solidFill>
                  <a:schemeClr val="tx1"/>
                </a:solidFill>
                <a:latin typeface="等线"/>
                <a:ea typeface="等线"/>
                <a:cs typeface="等线"/>
              </a:defRPr>
            </a:lvl9pPr>
          </a:lstStyle>
          <a:p>
            <a:pPr>
              <a:lnSpc>
                <a:spcPct val="150000"/>
              </a:lnSpc>
              <a:spcBef>
                <a:spcPct val="20000"/>
              </a:spcBef>
            </a:pPr>
            <a:r>
              <a:rPr lang="zh-CN" altLang="en-US" sz="1493" dirty="0">
                <a:solidFill>
                  <a:srgbClr val="445469"/>
                </a:solidFill>
                <a:latin typeface="微软雅黑" pitchFamily="34" charset="-122"/>
                <a:ea typeface="微软雅黑" pitchFamily="34" charset="-122"/>
                <a:sym typeface="Arial" pitchFamily="34" charset="0"/>
              </a:rPr>
              <a:t>根据业务需求及当前的搜索量，</a:t>
            </a:r>
            <a:r>
              <a:rPr lang="en-US" altLang="zh-CN" sz="1493" dirty="0">
                <a:solidFill>
                  <a:srgbClr val="445469"/>
                </a:solidFill>
                <a:latin typeface="微软雅黑" pitchFamily="34" charset="-122"/>
                <a:ea typeface="微软雅黑" pitchFamily="34" charset="-122"/>
                <a:sym typeface="Arial" pitchFamily="34" charset="0"/>
              </a:rPr>
              <a:t>Elastic</a:t>
            </a:r>
            <a:r>
              <a:rPr lang="zh-CN" altLang="en-US" sz="1493" dirty="0">
                <a:solidFill>
                  <a:srgbClr val="445469"/>
                </a:solidFill>
                <a:latin typeface="微软雅黑" pitchFamily="34" charset="-122"/>
                <a:ea typeface="微软雅黑" pitchFamily="34" charset="-122"/>
                <a:sym typeface="Arial" pitchFamily="34" charset="0"/>
              </a:rPr>
              <a:t>可以横向扩展，支持最大</a:t>
            </a:r>
            <a:r>
              <a:rPr lang="en-US" altLang="zh-CN" sz="1493" dirty="0">
                <a:solidFill>
                  <a:srgbClr val="445469"/>
                </a:solidFill>
                <a:latin typeface="微软雅黑" pitchFamily="34" charset="-122"/>
                <a:ea typeface="微软雅黑" pitchFamily="34" charset="-122"/>
                <a:sym typeface="Arial" pitchFamily="34" charset="0"/>
              </a:rPr>
              <a:t>PB</a:t>
            </a:r>
            <a:r>
              <a:rPr lang="zh-CN" altLang="en-US" sz="1493" dirty="0">
                <a:solidFill>
                  <a:srgbClr val="445469"/>
                </a:solidFill>
                <a:latin typeface="微软雅黑" pitchFamily="34" charset="-122"/>
                <a:ea typeface="微软雅黑" pitchFamily="34" charset="-122"/>
                <a:sym typeface="Arial" pitchFamily="34" charset="0"/>
              </a:rPr>
              <a:t>级的分布数据，可以提高索引的搜索速度。</a:t>
            </a:r>
            <a:endParaRPr lang="en-US" altLang="zh-CN" sz="1493" dirty="0">
              <a:solidFill>
                <a:srgbClr val="445469"/>
              </a:solidFill>
              <a:latin typeface="微软雅黑" pitchFamily="34" charset="-122"/>
              <a:ea typeface="微软雅黑" pitchFamily="34" charset="-122"/>
              <a:sym typeface="Arial" pitchFamily="34" charset="0"/>
            </a:endParaRPr>
          </a:p>
        </p:txBody>
      </p:sp>
      <p:sp>
        <p:nvSpPr>
          <p:cNvPr id="2" name="文本占位符 1">
            <a:extLst>
              <a:ext uri="{FF2B5EF4-FFF2-40B4-BE49-F238E27FC236}">
                <a16:creationId xmlns:a16="http://schemas.microsoft.com/office/drawing/2014/main" id="{A7BF6576-E5C0-4533-9AFB-9188E7636CBC}"/>
              </a:ext>
            </a:extLst>
          </p:cNvPr>
          <p:cNvSpPr>
            <a:spLocks noGrp="1"/>
          </p:cNvSpPr>
          <p:nvPr>
            <p:ph type="body" idx="1"/>
          </p:nvPr>
        </p:nvSpPr>
        <p:spPr>
          <a:xfrm>
            <a:off x="406400" y="1957127"/>
            <a:ext cx="12192000" cy="6894773"/>
          </a:xfrm>
        </p:spPr>
        <p:txBody>
          <a:bodyPr/>
          <a:lstStyle/>
          <a:p>
            <a:pPr marL="0" indent="0">
              <a:buNone/>
            </a:pPr>
            <a:endParaRPr lang="zh-CN" altLang="en-US" dirty="0"/>
          </a:p>
        </p:txBody>
      </p:sp>
      <p:sp>
        <p:nvSpPr>
          <p:cNvPr id="3" name="文本占位符 2">
            <a:extLst>
              <a:ext uri="{FF2B5EF4-FFF2-40B4-BE49-F238E27FC236}">
                <a16:creationId xmlns:a16="http://schemas.microsoft.com/office/drawing/2014/main" id="{2E5EF26F-95A3-4CD9-A2F2-8FA2B2D1724E}"/>
              </a:ext>
            </a:extLst>
          </p:cNvPr>
          <p:cNvSpPr>
            <a:spLocks noGrp="1"/>
          </p:cNvSpPr>
          <p:nvPr>
            <p:ph type="body" sz="quarter" idx="13"/>
          </p:nvPr>
        </p:nvSpPr>
        <p:spPr>
          <a:xfrm>
            <a:off x="406400" y="506212"/>
            <a:ext cx="11176000" cy="408189"/>
          </a:xfrm>
        </p:spPr>
        <p:txBody>
          <a:bodyPr/>
          <a:lstStyle/>
          <a:p>
            <a:r>
              <a:rPr lang="zh-CN" altLang="en-US" dirty="0"/>
              <a:t>特点</a:t>
            </a:r>
          </a:p>
        </p:txBody>
      </p:sp>
    </p:spTree>
    <p:extLst>
      <p:ext uri="{BB962C8B-B14F-4D97-AF65-F5344CB8AC3E}">
        <p14:creationId xmlns:p14="http://schemas.microsoft.com/office/powerpoint/2010/main" val="9805184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5" grpId="0"/>
      <p:bldP spid="46" grpId="0"/>
      <p:bldP spid="47" grpId="0"/>
      <p:bldP spid="4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图像" descr="图像"/>
          <p:cNvPicPr>
            <a:picLocks noGrp="1" noChangeAspect="1"/>
          </p:cNvPicPr>
          <p:nvPr>
            <p:ph type="pic" idx="13"/>
          </p:nvPr>
        </p:nvPicPr>
        <p:blipFill>
          <a:blip r:embed="rId2">
            <a:extLst/>
          </a:blip>
          <a:srcRect l="6172" t="129" r="6044" b="129"/>
          <a:stretch>
            <a:fillRect/>
          </a:stretch>
        </p:blipFill>
        <p:spPr>
          <a:prstGeom prst="rect">
            <a:avLst/>
          </a:prstGeom>
        </p:spPr>
      </p:pic>
      <p:sp>
        <p:nvSpPr>
          <p:cNvPr id="210" name="线条"/>
          <p:cNvSpPr>
            <a:spLocks noGrp="1"/>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11" name="系统原理"/>
          <p:cNvSpPr>
            <a:spLocks noGrp="1"/>
          </p:cNvSpPr>
          <p:nvPr>
            <p:ph type="title"/>
          </p:nvPr>
        </p:nvSpPr>
        <p:spPr>
          <a:prstGeom prst="rect">
            <a:avLst/>
          </a:prstGeom>
        </p:spPr>
        <p:txBody>
          <a:bodyPr/>
          <a:lstStyle>
            <a:lvl1pPr defTabSz="502412">
              <a:defRPr sz="14620"/>
            </a:lvl1pPr>
          </a:lstStyle>
          <a:p>
            <a:r>
              <a:t>系统原理</a:t>
            </a:r>
          </a:p>
        </p:txBody>
      </p:sp>
      <p:sp>
        <p:nvSpPr>
          <p:cNvPr id="212" name="02"/>
          <p:cNvSpPr>
            <a:spLocks noGrp="1"/>
          </p:cNvSpPr>
          <p:nvPr>
            <p:ph type="body" sz="quarter" idx="1"/>
          </p:nvPr>
        </p:nvSpPr>
        <p:spPr>
          <a:prstGeom prst="rect">
            <a:avLst/>
          </a:prstGeom>
        </p:spPr>
        <p:txBody>
          <a:bodyPr/>
          <a:lstStyle/>
          <a:p>
            <a:r>
              <a:t>02</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存储模型"/>
          <p:cNvSpPr>
            <a:spLocks noGrp="1"/>
          </p:cNvSpPr>
          <p:nvPr>
            <p:ph type="body" idx="13"/>
          </p:nvPr>
        </p:nvSpPr>
        <p:spPr>
          <a:prstGeom prst="rect">
            <a:avLst/>
          </a:prstGeom>
        </p:spPr>
        <p:txBody>
          <a:bodyPr/>
          <a:lstStyle/>
          <a:p>
            <a:r>
              <a:t>存储模型</a:t>
            </a:r>
          </a:p>
        </p:txBody>
      </p:sp>
      <p:sp>
        <p:nvSpPr>
          <p:cNvPr id="215" name="存储模型…"/>
          <p:cNvSpPr>
            <a:spLocks noGrp="1"/>
          </p:cNvSpPr>
          <p:nvPr>
            <p:ph type="body" idx="1"/>
          </p:nvPr>
        </p:nvSpPr>
        <p:spPr>
          <a:xfrm>
            <a:off x="406400" y="1548881"/>
            <a:ext cx="12192000" cy="6108701"/>
          </a:xfrm>
          <a:prstGeom prst="rect">
            <a:avLst/>
          </a:prstGeom>
        </p:spPr>
        <p:txBody>
          <a:bodyPr/>
          <a:lstStyle/>
          <a:p>
            <a:pPr marL="0" indent="0">
              <a:spcBef>
                <a:spcPts val="2000"/>
              </a:spcBef>
              <a:buClrTx/>
              <a:buSzTx/>
              <a:buFontTx/>
              <a:buNone/>
              <a:defRPr>
                <a:solidFill>
                  <a:srgbClr val="FF2600"/>
                </a:solidFill>
              </a:defRPr>
            </a:pPr>
            <a:r>
              <a:t>存储模型</a:t>
            </a:r>
          </a:p>
          <a:p>
            <a:pPr marL="0" indent="0">
              <a:spcBef>
                <a:spcPts val="0"/>
              </a:spcBef>
              <a:buClrTx/>
              <a:buSzTx/>
              <a:buFontTx/>
              <a:buNone/>
            </a:pPr>
            <a:r>
              <a:t>ES使用了Apache Lucene，其内部使用的是被称为倒排索引的数据结构</a:t>
            </a:r>
          </a:p>
          <a:p>
            <a:pPr marL="0" indent="0">
              <a:spcBef>
                <a:spcPts val="2000"/>
              </a:spcBef>
              <a:buClrTx/>
              <a:buSzTx/>
              <a:buFontTx/>
              <a:buNone/>
              <a:defRPr>
                <a:solidFill>
                  <a:srgbClr val="FF2600"/>
                </a:solidFill>
              </a:defRPr>
            </a:pPr>
            <a:r>
              <a:t>倒排索引</a:t>
            </a:r>
          </a:p>
          <a:p>
            <a:pPr marL="0" indent="0">
              <a:spcBef>
                <a:spcPts val="2000"/>
              </a:spcBef>
              <a:buClrTx/>
              <a:buSzTx/>
              <a:buFontTx/>
              <a:buNone/>
            </a:pPr>
            <a:r>
              <a:t>倒排索引源于实际应用中需要根据属性的值来查找记录。这种索引表中的每一项都包括一个属性值和具有该属性值的各记录的地址。由于不是由记录来确定属性值，而是由属性值来确定记录的位置，因而称为倒排索引(inverted index)。</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存储模型"/>
          <p:cNvSpPr>
            <a:spLocks noGrp="1"/>
          </p:cNvSpPr>
          <p:nvPr>
            <p:ph type="body" idx="13"/>
          </p:nvPr>
        </p:nvSpPr>
        <p:spPr>
          <a:prstGeom prst="rect">
            <a:avLst/>
          </a:prstGeom>
        </p:spPr>
        <p:txBody>
          <a:bodyPr/>
          <a:lstStyle/>
          <a:p>
            <a:r>
              <a:t>存储模型</a:t>
            </a:r>
          </a:p>
        </p:txBody>
      </p:sp>
      <p:sp>
        <p:nvSpPr>
          <p:cNvPr id="218" name="文档是ES中的数据单位，对文档中的词进行分词，并创建去重词项的有序列表，将词项与其在文档中出现的位置列表关联，便形成了倒排索引…"/>
          <p:cNvSpPr>
            <a:spLocks noGrp="1"/>
          </p:cNvSpPr>
          <p:nvPr>
            <p:ph type="body" idx="1"/>
          </p:nvPr>
        </p:nvSpPr>
        <p:spPr>
          <a:xfrm>
            <a:off x="406400" y="1548881"/>
            <a:ext cx="12192000" cy="6108701"/>
          </a:xfrm>
          <a:prstGeom prst="rect">
            <a:avLst/>
          </a:prstGeom>
        </p:spPr>
        <p:txBody>
          <a:bodyPr/>
          <a:lstStyle/>
          <a:p>
            <a:pPr marL="0" indent="0">
              <a:spcBef>
                <a:spcPts val="0"/>
              </a:spcBef>
              <a:buClrTx/>
              <a:buSzTx/>
              <a:buFontTx/>
              <a:buNone/>
            </a:pPr>
            <a:r>
              <a:t>文档是ES中的数据单位，对文档中的词进行</a:t>
            </a:r>
            <a:r>
              <a:rPr>
                <a:solidFill>
                  <a:schemeClr val="accent1">
                    <a:hueOff val="-84091"/>
                    <a:satOff val="15316"/>
                    <a:lumOff val="24313"/>
                  </a:schemeClr>
                </a:solidFill>
              </a:rPr>
              <a:t>分词</a:t>
            </a:r>
            <a:r>
              <a:t>，并创建</a:t>
            </a:r>
            <a:r>
              <a:rPr>
                <a:solidFill>
                  <a:schemeClr val="accent1">
                    <a:hueOff val="-84091"/>
                    <a:satOff val="15316"/>
                    <a:lumOff val="24313"/>
                  </a:schemeClr>
                </a:solidFill>
              </a:rPr>
              <a:t>去重词项</a:t>
            </a:r>
            <a:r>
              <a:t>的有序列表，将</a:t>
            </a:r>
            <a:r>
              <a:rPr>
                <a:solidFill>
                  <a:schemeClr val="accent1">
                    <a:hueOff val="-84091"/>
                    <a:satOff val="15316"/>
                    <a:lumOff val="24313"/>
                  </a:schemeClr>
                </a:solidFill>
              </a:rPr>
              <a:t>词项</a:t>
            </a:r>
            <a:r>
              <a:t>与其在</a:t>
            </a:r>
            <a:r>
              <a:rPr>
                <a:solidFill>
                  <a:schemeClr val="accent1">
                    <a:hueOff val="-84091"/>
                    <a:satOff val="15316"/>
                    <a:lumOff val="24313"/>
                  </a:schemeClr>
                </a:solidFill>
              </a:rPr>
              <a:t>文档中出现的位置</a:t>
            </a:r>
            <a:r>
              <a:t>列表关联，便形成了倒排索引</a:t>
            </a:r>
          </a:p>
          <a:p>
            <a:pPr marL="0" indent="0">
              <a:spcBef>
                <a:spcPts val="0"/>
              </a:spcBef>
              <a:buClrTx/>
              <a:buSzTx/>
              <a:buFontTx/>
              <a:buNone/>
            </a:pPr>
            <a:endParaRPr/>
          </a:p>
          <a:p>
            <a:pPr marL="0" indent="0">
              <a:spcBef>
                <a:spcPts val="2000"/>
              </a:spcBef>
              <a:buClrTx/>
              <a:buSzTx/>
              <a:buFontTx/>
              <a:buNone/>
            </a:pPr>
            <a:r>
              <a:t>我们来看一下如下两个文档是如何倒排索引的：</a:t>
            </a:r>
          </a:p>
          <a:p>
            <a:pPr marL="0" indent="0">
              <a:spcBef>
                <a:spcPts val="0"/>
              </a:spcBef>
              <a:buClrTx/>
              <a:buSzTx/>
              <a:buFontTx/>
              <a:buNone/>
              <a:defRPr>
                <a:solidFill>
                  <a:srgbClr val="FFFFFF"/>
                </a:solidFill>
              </a:defRPr>
            </a:pPr>
            <a:r>
              <a:t>文档1(doc1)：谷歌宣布退出中国</a:t>
            </a:r>
          </a:p>
          <a:p>
            <a:pPr marL="0" indent="0">
              <a:spcBef>
                <a:spcPts val="0"/>
              </a:spcBef>
              <a:buClrTx/>
              <a:buSzTx/>
              <a:buFontTx/>
              <a:buNone/>
              <a:defRPr>
                <a:solidFill>
                  <a:srgbClr val="FFFFFF"/>
                </a:solidFill>
              </a:defRPr>
            </a:pPr>
            <a:r>
              <a:t>文档2(doc2)：谷歌解散中国团队</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倒排索引示例"/>
          <p:cNvSpPr>
            <a:spLocks noGrp="1"/>
          </p:cNvSpPr>
          <p:nvPr>
            <p:ph type="body" idx="13"/>
          </p:nvPr>
        </p:nvSpPr>
        <p:spPr>
          <a:prstGeom prst="rect">
            <a:avLst/>
          </a:prstGeom>
        </p:spPr>
        <p:txBody>
          <a:bodyPr/>
          <a:lstStyle/>
          <a:p>
            <a:r>
              <a:t>倒排索引示例</a:t>
            </a:r>
          </a:p>
        </p:txBody>
      </p:sp>
      <p:sp>
        <p:nvSpPr>
          <p:cNvPr id="221" name="文档1(doc1)：谷歌/宣布/退出/中国…"/>
          <p:cNvSpPr>
            <a:spLocks noGrp="1"/>
          </p:cNvSpPr>
          <p:nvPr>
            <p:ph type="body" idx="1"/>
          </p:nvPr>
        </p:nvSpPr>
        <p:spPr>
          <a:xfrm>
            <a:off x="406400" y="1548881"/>
            <a:ext cx="12192000" cy="7732821"/>
          </a:xfrm>
          <a:prstGeom prst="rect">
            <a:avLst/>
          </a:prstGeom>
        </p:spPr>
        <p:txBody>
          <a:bodyPr/>
          <a:lstStyle/>
          <a:p>
            <a:pPr marL="0" indent="0">
              <a:spcBef>
                <a:spcPts val="2000"/>
              </a:spcBef>
              <a:buClrTx/>
              <a:buSzTx/>
              <a:buFontTx/>
              <a:buNone/>
              <a:defRPr>
                <a:solidFill>
                  <a:srgbClr val="FFFFFF"/>
                </a:solidFill>
              </a:defRPr>
            </a:pPr>
            <a:r>
              <a:t>文档1(doc1)：谷歌/宣布/退出/中国</a:t>
            </a:r>
          </a:p>
          <a:p>
            <a:pPr marL="0" indent="0">
              <a:spcBef>
                <a:spcPts val="0"/>
              </a:spcBef>
              <a:buClrTx/>
              <a:buSzTx/>
              <a:buFontTx/>
              <a:buNone/>
              <a:defRPr>
                <a:solidFill>
                  <a:srgbClr val="FFFFFF"/>
                </a:solidFill>
              </a:defRPr>
            </a:pPr>
            <a:r>
              <a:t>文档2(doc2)：谷歌/解散/中国/团队</a:t>
            </a:r>
          </a:p>
          <a:p>
            <a:pPr marL="0" indent="0">
              <a:spcBef>
                <a:spcPts val="0"/>
              </a:spcBef>
              <a:buClrTx/>
              <a:buSzTx/>
              <a:buFontTx/>
              <a:buNone/>
            </a:pPr>
            <a:endParaRPr/>
          </a:p>
          <a:p>
            <a:pPr marL="0" indent="0">
              <a:spcBef>
                <a:spcPts val="0"/>
              </a:spcBef>
              <a:buClrTx/>
              <a:buSzTx/>
              <a:buFontTx/>
              <a:buNone/>
            </a:pPr>
            <a:endParaRPr/>
          </a:p>
          <a:p>
            <a:pPr marL="0" indent="0">
              <a:spcBef>
                <a:spcPts val="0"/>
              </a:spcBef>
              <a:buClrTx/>
              <a:buSzTx/>
              <a:buFontTx/>
              <a:buNone/>
            </a:pPr>
            <a:endParaRPr/>
          </a:p>
          <a:p>
            <a:pPr marL="0" indent="0">
              <a:spcBef>
                <a:spcPts val="2000"/>
              </a:spcBef>
              <a:buClrTx/>
              <a:buSzTx/>
              <a:buFontTx/>
              <a:buNone/>
              <a:defRPr>
                <a:solidFill>
                  <a:srgbClr val="FF2600"/>
                </a:solidFill>
              </a:defRPr>
            </a:pPr>
            <a:endParaRPr/>
          </a:p>
          <a:p>
            <a:pPr marL="0" indent="0">
              <a:spcBef>
                <a:spcPts val="2000"/>
              </a:spcBef>
              <a:buClrTx/>
              <a:buSzTx/>
              <a:buFontTx/>
              <a:buNone/>
              <a:defRPr>
                <a:solidFill>
                  <a:srgbClr val="FF2600"/>
                </a:solidFill>
              </a:defRPr>
            </a:pPr>
            <a:endParaRPr/>
          </a:p>
        </p:txBody>
      </p:sp>
      <p:graphicFrame>
        <p:nvGraphicFramePr>
          <p:cNvPr id="222" name="表格"/>
          <p:cNvGraphicFramePr/>
          <p:nvPr/>
        </p:nvGraphicFramePr>
        <p:xfrm>
          <a:off x="1147995" y="3661837"/>
          <a:ext cx="9414038" cy="4509265"/>
        </p:xfrm>
        <a:graphic>
          <a:graphicData uri="http://schemas.openxmlformats.org/drawingml/2006/table">
            <a:tbl>
              <a:tblPr firstRow="1">
                <a:tableStyleId>{4C3C2611-4C71-4FC5-86AE-919BDF0F9419}</a:tableStyleId>
              </a:tblPr>
              <a:tblGrid>
                <a:gridCol w="4707019">
                  <a:extLst>
                    <a:ext uri="{9D8B030D-6E8A-4147-A177-3AD203B41FA5}">
                      <a16:colId xmlns:a16="http://schemas.microsoft.com/office/drawing/2014/main" val="20000"/>
                    </a:ext>
                  </a:extLst>
                </a:gridCol>
                <a:gridCol w="4707019">
                  <a:extLst>
                    <a:ext uri="{9D8B030D-6E8A-4147-A177-3AD203B41FA5}">
                      <a16:colId xmlns:a16="http://schemas.microsoft.com/office/drawing/2014/main" val="20001"/>
                    </a:ext>
                  </a:extLst>
                </a:gridCol>
              </a:tblGrid>
              <a:tr h="622117">
                <a:tc>
                  <a:txBody>
                    <a:bodyPr/>
                    <a:lstStyle/>
                    <a:p>
                      <a:pPr algn="ctr">
                        <a:lnSpc>
                          <a:spcPct val="100000"/>
                        </a:lnSpc>
                        <a:defRPr sz="1800" b="0">
                          <a:solidFill>
                            <a:srgbClr val="000000"/>
                          </a:solidFill>
                        </a:defRPr>
                      </a:pPr>
                      <a:r>
                        <a:rPr sz="2400">
                          <a:solidFill>
                            <a:srgbClr val="FFFFFF"/>
                          </a:solidFill>
                          <a:sym typeface="Avenir Next Demi Bold"/>
                        </a:rPr>
                        <a:t>词项</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63500">
                      <a:solidFill>
                        <a:srgbClr val="FFFFFF"/>
                      </a:solidFill>
                      <a:miter lim="400000"/>
                    </a:lnB>
                    <a:solidFill>
                      <a:schemeClr val="accent1"/>
                    </a:solidFill>
                  </a:tcPr>
                </a:tc>
                <a:tc>
                  <a:txBody>
                    <a:bodyPr/>
                    <a:lstStyle/>
                    <a:p>
                      <a:pPr algn="ctr">
                        <a:lnSpc>
                          <a:spcPct val="100000"/>
                        </a:lnSpc>
                        <a:defRPr sz="1800" b="0">
                          <a:solidFill>
                            <a:srgbClr val="000000"/>
                          </a:solidFill>
                        </a:defRPr>
                      </a:pPr>
                      <a:r>
                        <a:rPr sz="2400">
                          <a:solidFill>
                            <a:srgbClr val="FFFFFF"/>
                          </a:solidFill>
                          <a:sym typeface="Avenir Next Demi Bold"/>
                        </a:rPr>
                        <a:t>文档</a:t>
                      </a:r>
                    </a:p>
                  </a:txBody>
                  <a:tcPr marL="50800" marR="50800" marT="50800" marB="50800" anchor="ctr" horzOverflow="overflow">
                    <a:lnL w="12700">
                      <a:solidFill>
                        <a:srgbClr val="FFFFFF"/>
                      </a:solidFill>
                      <a:miter lim="400000"/>
                    </a:lnL>
                    <a:lnR w="25400">
                      <a:solidFill>
                        <a:srgbClr val="FFFFFF"/>
                      </a:solidFill>
                      <a:miter lim="400000"/>
                    </a:lnR>
                    <a:lnT w="12700">
                      <a:solidFill>
                        <a:srgbClr val="FFFFFF"/>
                      </a:solidFill>
                      <a:miter lim="400000"/>
                    </a:lnT>
                    <a:lnB w="63500">
                      <a:solidFill>
                        <a:srgbClr val="FFFFFF"/>
                      </a:solidFill>
                      <a:miter lim="400000"/>
                    </a:lnB>
                    <a:solidFill>
                      <a:schemeClr val="accent1"/>
                    </a:solidFill>
                  </a:tcPr>
                </a:tc>
                <a:extLst>
                  <a:ext uri="{0D108BD9-81ED-4DB2-BD59-A6C34878D82A}">
                    <a16:rowId xmlns:a16="http://schemas.microsoft.com/office/drawing/2014/main" val="10000"/>
                  </a:ext>
                </a:extLst>
              </a:tr>
              <a:tr h="629186">
                <a:tc>
                  <a:txBody>
                    <a:bodyPr/>
                    <a:lstStyle/>
                    <a:p>
                      <a:pPr algn="ctr">
                        <a:lnSpc>
                          <a:spcPct val="100000"/>
                        </a:lnSpc>
                        <a:defRPr sz="1800">
                          <a:solidFill>
                            <a:srgbClr val="000000"/>
                          </a:solidFill>
                        </a:defRPr>
                      </a:pPr>
                      <a:r>
                        <a:rPr sz="2400">
                          <a:solidFill>
                            <a:srgbClr val="222222"/>
                          </a:solidFill>
                          <a:sym typeface="Avenir Next Medium"/>
                        </a:rPr>
                        <a:t>谷歌</a:t>
                      </a:r>
                    </a:p>
                  </a:txBody>
                  <a:tcPr marL="50800" marR="50800" marT="50800" marB="50800" anchor="ctr" horzOverflow="overflow">
                    <a:lnL w="12700">
                      <a:solidFill>
                        <a:srgbClr val="FFFFFF"/>
                      </a:solidFill>
                      <a:miter lim="400000"/>
                    </a:lnL>
                    <a:lnR w="25400">
                      <a:solidFill>
                        <a:srgbClr val="FFFFFF"/>
                      </a:solidFill>
                      <a:miter lim="400000"/>
                    </a:lnR>
                    <a:lnT w="63500">
                      <a:solidFill>
                        <a:srgbClr val="FFFFFF"/>
                      </a:solidFill>
                      <a:miter lim="400000"/>
                    </a:lnT>
                    <a:lnB w="25400">
                      <a:solidFill>
                        <a:srgbClr val="FFFFFF"/>
                      </a:solidFill>
                      <a:miter lim="400000"/>
                    </a:lnB>
                    <a:solidFill>
                      <a:schemeClr val="accent1">
                        <a:hueOff val="-84091"/>
                        <a:satOff val="15316"/>
                        <a:lumOff val="24313"/>
                      </a:schemeClr>
                    </a:solidFill>
                  </a:tcPr>
                </a:tc>
                <a:tc>
                  <a:txBody>
                    <a:bodyPr/>
                    <a:lstStyle/>
                    <a:p>
                      <a:pPr algn="ctr">
                        <a:lnSpc>
                          <a:spcPct val="100000"/>
                        </a:lnSpc>
                        <a:defRPr sz="1800">
                          <a:solidFill>
                            <a:srgbClr val="000000"/>
                          </a:solidFill>
                        </a:defRPr>
                      </a:pPr>
                      <a:r>
                        <a:rPr sz="2400">
                          <a:solidFill>
                            <a:srgbClr val="222222"/>
                          </a:solidFill>
                          <a:sym typeface="Avenir Next Medium"/>
                        </a:rPr>
                        <a:t>doc1、doc2</a:t>
                      </a:r>
                    </a:p>
                  </a:txBody>
                  <a:tcPr marL="50800" marR="50800" marT="50800" marB="50800" anchor="ctr" horzOverflow="overflow">
                    <a:lnL w="25400">
                      <a:solidFill>
                        <a:srgbClr val="FFFFFF"/>
                      </a:solidFill>
                      <a:miter lim="400000"/>
                    </a:lnL>
                    <a:lnR w="25400">
                      <a:solidFill>
                        <a:srgbClr val="FFFFFF"/>
                      </a:solidFill>
                      <a:miter lim="400000"/>
                    </a:lnR>
                    <a:lnT w="63500">
                      <a:solidFill>
                        <a:srgbClr val="FFFFFF"/>
                      </a:solidFill>
                      <a:miter lim="400000"/>
                    </a:lnT>
                    <a:lnB w="25400">
                      <a:solidFill>
                        <a:srgbClr val="FFFFFF"/>
                      </a:solidFill>
                      <a:miter lim="400000"/>
                    </a:lnB>
                    <a:solidFill>
                      <a:schemeClr val="accent1">
                        <a:hueOff val="-84091"/>
                        <a:satOff val="15316"/>
                        <a:lumOff val="24313"/>
                      </a:schemeClr>
                    </a:solidFill>
                  </a:tcPr>
                </a:tc>
                <a:extLst>
                  <a:ext uri="{0D108BD9-81ED-4DB2-BD59-A6C34878D82A}">
                    <a16:rowId xmlns:a16="http://schemas.microsoft.com/office/drawing/2014/main" val="10001"/>
                  </a:ext>
                </a:extLst>
              </a:tr>
              <a:tr h="607978">
                <a:tc>
                  <a:txBody>
                    <a:bodyPr/>
                    <a:lstStyle/>
                    <a:p>
                      <a:pPr algn="ctr">
                        <a:lnSpc>
                          <a:spcPct val="100000"/>
                        </a:lnSpc>
                        <a:defRPr sz="1800">
                          <a:solidFill>
                            <a:srgbClr val="000000"/>
                          </a:solidFill>
                        </a:defRPr>
                      </a:pPr>
                      <a:r>
                        <a:rPr sz="2400">
                          <a:solidFill>
                            <a:srgbClr val="222222"/>
                          </a:solidFill>
                          <a:sym typeface="Avenir Next Medium"/>
                        </a:rPr>
                        <a:t>宣布</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tc>
                  <a:txBody>
                    <a:bodyPr/>
                    <a:lstStyle/>
                    <a:p>
                      <a:pPr algn="ctr">
                        <a:lnSpc>
                          <a:spcPct val="100000"/>
                        </a:lnSpc>
                        <a:defRPr sz="1800">
                          <a:solidFill>
                            <a:srgbClr val="000000"/>
                          </a:solidFill>
                        </a:defRPr>
                      </a:pPr>
                      <a:r>
                        <a:rPr sz="2400">
                          <a:solidFill>
                            <a:srgbClr val="222222"/>
                          </a:solidFill>
                          <a:sym typeface="Avenir Next Medium"/>
                        </a:rPr>
                        <a:t>doc1
</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extLst>
                  <a:ext uri="{0D108BD9-81ED-4DB2-BD59-A6C34878D82A}">
                    <a16:rowId xmlns:a16="http://schemas.microsoft.com/office/drawing/2014/main" val="10002"/>
                  </a:ext>
                </a:extLst>
              </a:tr>
              <a:tr h="607978">
                <a:tc>
                  <a:txBody>
                    <a:bodyPr/>
                    <a:lstStyle/>
                    <a:p>
                      <a:pPr algn="ctr">
                        <a:lnSpc>
                          <a:spcPct val="100000"/>
                        </a:lnSpc>
                        <a:defRPr sz="1800">
                          <a:solidFill>
                            <a:srgbClr val="000000"/>
                          </a:solidFill>
                        </a:defRPr>
                      </a:pPr>
                      <a:r>
                        <a:rPr sz="2400">
                          <a:solidFill>
                            <a:srgbClr val="222222"/>
                          </a:solidFill>
                          <a:sym typeface="Avenir Next Medium"/>
                        </a:rPr>
                        <a:t>退出</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tc>
                  <a:txBody>
                    <a:bodyPr/>
                    <a:lstStyle/>
                    <a:p>
                      <a:pPr algn="ctr">
                        <a:lnSpc>
                          <a:spcPct val="100000"/>
                        </a:lnSpc>
                        <a:defRPr sz="1800">
                          <a:solidFill>
                            <a:srgbClr val="000000"/>
                          </a:solidFill>
                        </a:defRPr>
                      </a:pPr>
                      <a:r>
                        <a:rPr sz="2400">
                          <a:solidFill>
                            <a:srgbClr val="222222"/>
                          </a:solidFill>
                          <a:sym typeface="Avenir Next Medium"/>
                        </a:rPr>
                        <a:t>doc1</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extLst>
                  <a:ext uri="{0D108BD9-81ED-4DB2-BD59-A6C34878D82A}">
                    <a16:rowId xmlns:a16="http://schemas.microsoft.com/office/drawing/2014/main" val="10003"/>
                  </a:ext>
                </a:extLst>
              </a:tr>
              <a:tr h="607978">
                <a:tc>
                  <a:txBody>
                    <a:bodyPr/>
                    <a:lstStyle/>
                    <a:p>
                      <a:pPr algn="ctr">
                        <a:lnSpc>
                          <a:spcPct val="100000"/>
                        </a:lnSpc>
                        <a:defRPr sz="1800">
                          <a:solidFill>
                            <a:srgbClr val="000000"/>
                          </a:solidFill>
                        </a:defRPr>
                      </a:pPr>
                      <a:r>
                        <a:rPr sz="2400">
                          <a:solidFill>
                            <a:srgbClr val="222222"/>
                          </a:solidFill>
                          <a:sym typeface="Avenir Next Medium"/>
                        </a:rPr>
                        <a:t>中国</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tc>
                  <a:txBody>
                    <a:bodyPr/>
                    <a:lstStyle/>
                    <a:p>
                      <a:pPr algn="ctr">
                        <a:lnSpc>
                          <a:spcPct val="100000"/>
                        </a:lnSpc>
                        <a:defRPr sz="1800">
                          <a:solidFill>
                            <a:srgbClr val="000000"/>
                          </a:solidFill>
                        </a:defRPr>
                      </a:pPr>
                      <a:r>
                        <a:rPr sz="2400">
                          <a:solidFill>
                            <a:srgbClr val="222222"/>
                          </a:solidFill>
                          <a:sym typeface="Avenir Next Medium"/>
                        </a:rPr>
                        <a:t>doc1、doc2</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extLst>
                  <a:ext uri="{0D108BD9-81ED-4DB2-BD59-A6C34878D82A}">
                    <a16:rowId xmlns:a16="http://schemas.microsoft.com/office/drawing/2014/main" val="10004"/>
                  </a:ext>
                </a:extLst>
              </a:tr>
              <a:tr h="607978">
                <a:tc>
                  <a:txBody>
                    <a:bodyPr/>
                    <a:lstStyle/>
                    <a:p>
                      <a:pPr algn="ctr">
                        <a:lnSpc>
                          <a:spcPct val="100000"/>
                        </a:lnSpc>
                        <a:defRPr sz="1800">
                          <a:solidFill>
                            <a:srgbClr val="000000"/>
                          </a:solidFill>
                        </a:defRPr>
                      </a:pPr>
                      <a:r>
                        <a:rPr sz="2400">
                          <a:solidFill>
                            <a:srgbClr val="222222"/>
                          </a:solidFill>
                          <a:sym typeface="Avenir Next Medium"/>
                        </a:rPr>
                        <a:t>解散</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tc>
                  <a:txBody>
                    <a:bodyPr/>
                    <a:lstStyle/>
                    <a:p>
                      <a:pPr algn="ctr">
                        <a:lnSpc>
                          <a:spcPct val="100000"/>
                        </a:lnSpc>
                        <a:defRPr sz="1800">
                          <a:solidFill>
                            <a:srgbClr val="000000"/>
                          </a:solidFill>
                        </a:defRPr>
                      </a:pPr>
                      <a:r>
                        <a:rPr sz="2400">
                          <a:solidFill>
                            <a:srgbClr val="222222"/>
                          </a:solidFill>
                          <a:sym typeface="Avenir Next Medium"/>
                        </a:rPr>
                        <a:t>doc2</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extLst>
                  <a:ext uri="{0D108BD9-81ED-4DB2-BD59-A6C34878D82A}">
                    <a16:rowId xmlns:a16="http://schemas.microsoft.com/office/drawing/2014/main" val="10005"/>
                  </a:ext>
                </a:extLst>
              </a:tr>
              <a:tr h="600908">
                <a:tc>
                  <a:txBody>
                    <a:bodyPr/>
                    <a:lstStyle/>
                    <a:p>
                      <a:pPr algn="ctr">
                        <a:lnSpc>
                          <a:spcPct val="100000"/>
                        </a:lnSpc>
                        <a:defRPr sz="1800">
                          <a:solidFill>
                            <a:srgbClr val="000000"/>
                          </a:solidFill>
                        </a:defRPr>
                      </a:pPr>
                      <a:r>
                        <a:rPr sz="2400">
                          <a:solidFill>
                            <a:srgbClr val="222222"/>
                          </a:solidFill>
                          <a:sym typeface="Avenir Next Medium"/>
                        </a:rPr>
                        <a:t>团队</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12700">
                      <a:solidFill>
                        <a:srgbClr val="FFFFFF"/>
                      </a:solidFill>
                      <a:miter lim="400000"/>
                    </a:lnB>
                    <a:solidFill>
                      <a:schemeClr val="accent2">
                        <a:hueOff val="58624"/>
                        <a:satOff val="8984"/>
                        <a:lumOff val="25490"/>
                      </a:schemeClr>
                    </a:solidFill>
                  </a:tcPr>
                </a:tc>
                <a:tc>
                  <a:txBody>
                    <a:bodyPr/>
                    <a:lstStyle/>
                    <a:p>
                      <a:pPr algn="ctr">
                        <a:lnSpc>
                          <a:spcPct val="100000"/>
                        </a:lnSpc>
                        <a:defRPr sz="1800">
                          <a:solidFill>
                            <a:srgbClr val="000000"/>
                          </a:solidFill>
                        </a:defRPr>
                      </a:pPr>
                      <a:r>
                        <a:rPr sz="2400">
                          <a:solidFill>
                            <a:srgbClr val="222222"/>
                          </a:solidFill>
                          <a:sym typeface="Avenir Next Medium"/>
                        </a:rPr>
                        <a:t>doc2</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12700">
                      <a:solidFill>
                        <a:srgbClr val="FFFFFF"/>
                      </a:solidFill>
                      <a:miter lim="400000"/>
                    </a:lnB>
                    <a:solidFill>
                      <a:schemeClr val="accent2">
                        <a:hueOff val="58624"/>
                        <a:satOff val="8984"/>
                        <a:lumOff val="25490"/>
                      </a:schemeClr>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倒排索引示例"/>
          <p:cNvSpPr>
            <a:spLocks noGrp="1"/>
          </p:cNvSpPr>
          <p:nvPr>
            <p:ph type="body" idx="13"/>
          </p:nvPr>
        </p:nvSpPr>
        <p:spPr>
          <a:prstGeom prst="rect">
            <a:avLst/>
          </a:prstGeom>
        </p:spPr>
        <p:txBody>
          <a:bodyPr/>
          <a:lstStyle/>
          <a:p>
            <a:r>
              <a:t>倒排索引示例</a:t>
            </a:r>
          </a:p>
        </p:txBody>
      </p:sp>
      <p:sp>
        <p:nvSpPr>
          <p:cNvPr id="227" name="当我们查询“中国宣布成立”这一中文分词时，只需知道他在哪个文档即可…"/>
          <p:cNvSpPr>
            <a:spLocks noGrp="1"/>
          </p:cNvSpPr>
          <p:nvPr>
            <p:ph type="body" idx="1"/>
          </p:nvPr>
        </p:nvSpPr>
        <p:spPr>
          <a:xfrm>
            <a:off x="406400" y="1548881"/>
            <a:ext cx="12192000" cy="7732821"/>
          </a:xfrm>
          <a:prstGeom prst="rect">
            <a:avLst/>
          </a:prstGeom>
        </p:spPr>
        <p:txBody>
          <a:bodyPr/>
          <a:lstStyle/>
          <a:p>
            <a:pPr marL="0" indent="0">
              <a:spcBef>
                <a:spcPts val="2000"/>
              </a:spcBef>
              <a:buClrTx/>
              <a:buSzTx/>
              <a:buFontTx/>
              <a:buNone/>
            </a:pPr>
            <a:r>
              <a:t>当我们查询“中国宣布成立”这一中文分词时，只需知道他在哪个文档即可</a:t>
            </a:r>
          </a:p>
          <a:p>
            <a:pPr marL="0" indent="0">
              <a:spcBef>
                <a:spcPts val="0"/>
              </a:spcBef>
              <a:buClrTx/>
              <a:buSzTx/>
              <a:buFontTx/>
              <a:buNone/>
            </a:pPr>
            <a:endParaRPr/>
          </a:p>
          <a:p>
            <a:pPr marL="0" indent="0">
              <a:spcBef>
                <a:spcPts val="0"/>
              </a:spcBef>
              <a:buClrTx/>
              <a:buSzTx/>
              <a:buFontTx/>
              <a:buNone/>
            </a:pPr>
            <a:endParaRPr/>
          </a:p>
          <a:p>
            <a:pPr marL="0" indent="0">
              <a:spcBef>
                <a:spcPts val="0"/>
              </a:spcBef>
              <a:buClrTx/>
              <a:buSzTx/>
              <a:buFontTx/>
              <a:buNone/>
            </a:pPr>
            <a:endParaRPr/>
          </a:p>
          <a:p>
            <a:pPr marL="0" indent="0">
              <a:spcBef>
                <a:spcPts val="2000"/>
              </a:spcBef>
              <a:buClrTx/>
              <a:buSzTx/>
              <a:buFontTx/>
              <a:buNone/>
              <a:defRPr>
                <a:solidFill>
                  <a:srgbClr val="FF2600"/>
                </a:solidFill>
              </a:defRPr>
            </a:pPr>
            <a:endParaRPr/>
          </a:p>
          <a:p>
            <a:pPr marL="0" indent="0">
              <a:spcBef>
                <a:spcPts val="2000"/>
              </a:spcBef>
              <a:buClrTx/>
              <a:buSzTx/>
              <a:buFontTx/>
              <a:buNone/>
              <a:defRPr>
                <a:solidFill>
                  <a:srgbClr val="FF2600"/>
                </a:solidFill>
              </a:defRPr>
            </a:pPr>
            <a:endParaRPr/>
          </a:p>
          <a:p>
            <a:pPr marL="0" indent="0">
              <a:spcBef>
                <a:spcPts val="2000"/>
              </a:spcBef>
              <a:buClrTx/>
              <a:buSzTx/>
              <a:buFontTx/>
              <a:buNone/>
              <a:defRPr>
                <a:solidFill>
                  <a:schemeClr val="accent1">
                    <a:hueOff val="-84091"/>
                    <a:satOff val="15316"/>
                    <a:lumOff val="24313"/>
                  </a:schemeClr>
                </a:solidFill>
              </a:defRPr>
            </a:pPr>
            <a:r>
              <a:t>两个文档都匹配，但是doc1比其他有更多匹配项，相关度评分为2，如果我们加入相似度算法计算匹配的词项的数目，这样我们就可以说doc1这个文档比其他匹配度更高，这对我们查询结果具有更多相关性</a:t>
            </a:r>
          </a:p>
        </p:txBody>
      </p:sp>
      <p:graphicFrame>
        <p:nvGraphicFramePr>
          <p:cNvPr id="228" name="表格"/>
          <p:cNvGraphicFramePr/>
          <p:nvPr/>
        </p:nvGraphicFramePr>
        <p:xfrm>
          <a:off x="1287380" y="3357037"/>
          <a:ext cx="9414039" cy="2725723"/>
        </p:xfrm>
        <a:graphic>
          <a:graphicData uri="http://schemas.openxmlformats.org/drawingml/2006/table">
            <a:tbl>
              <a:tblPr firstRow="1">
                <a:tableStyleId>{4C3C2611-4C71-4FC5-86AE-919BDF0F9419}</a:tableStyleId>
              </a:tblPr>
              <a:tblGrid>
                <a:gridCol w="3138013">
                  <a:extLst>
                    <a:ext uri="{9D8B030D-6E8A-4147-A177-3AD203B41FA5}">
                      <a16:colId xmlns:a16="http://schemas.microsoft.com/office/drawing/2014/main" val="20000"/>
                    </a:ext>
                  </a:extLst>
                </a:gridCol>
                <a:gridCol w="3138013">
                  <a:extLst>
                    <a:ext uri="{9D8B030D-6E8A-4147-A177-3AD203B41FA5}">
                      <a16:colId xmlns:a16="http://schemas.microsoft.com/office/drawing/2014/main" val="20001"/>
                    </a:ext>
                  </a:extLst>
                </a:gridCol>
                <a:gridCol w="3138013">
                  <a:extLst>
                    <a:ext uri="{9D8B030D-6E8A-4147-A177-3AD203B41FA5}">
                      <a16:colId xmlns:a16="http://schemas.microsoft.com/office/drawing/2014/main" val="20002"/>
                    </a:ext>
                  </a:extLst>
                </a:gridCol>
              </a:tblGrid>
              <a:tr h="539750">
                <a:tc>
                  <a:txBody>
                    <a:bodyPr/>
                    <a:lstStyle/>
                    <a:p>
                      <a:pPr algn="ctr">
                        <a:lnSpc>
                          <a:spcPct val="100000"/>
                        </a:lnSpc>
                        <a:defRPr sz="1800" b="0">
                          <a:solidFill>
                            <a:srgbClr val="000000"/>
                          </a:solidFill>
                        </a:defRPr>
                      </a:pPr>
                      <a:r>
                        <a:rPr sz="2400">
                          <a:solidFill>
                            <a:srgbClr val="FFFFFF"/>
                          </a:solidFill>
                          <a:sym typeface="Avenir Next Demi Bold"/>
                        </a:rPr>
                        <a:t>Terms</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25400">
                      <a:solidFill>
                        <a:srgbClr val="FFFFFF"/>
                      </a:solidFill>
                      <a:miter lim="400000"/>
                    </a:lnB>
                    <a:solidFill>
                      <a:schemeClr val="accent1"/>
                    </a:solidFill>
                  </a:tcPr>
                </a:tc>
                <a:tc>
                  <a:txBody>
                    <a:bodyPr/>
                    <a:lstStyle/>
                    <a:p>
                      <a:pPr algn="ctr">
                        <a:lnSpc>
                          <a:spcPct val="100000"/>
                        </a:lnSpc>
                        <a:defRPr sz="1800" b="0">
                          <a:solidFill>
                            <a:srgbClr val="000000"/>
                          </a:solidFill>
                        </a:defRPr>
                      </a:pPr>
                      <a:r>
                        <a:rPr sz="2400">
                          <a:solidFill>
                            <a:srgbClr val="FFFFFF"/>
                          </a:solidFill>
                          <a:sym typeface="Avenir Next Demi Bold"/>
                        </a:rPr>
                        <a:t>doc1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25400">
                      <a:solidFill>
                        <a:srgbClr val="FFFFFF"/>
                      </a:solidFill>
                      <a:miter lim="400000"/>
                    </a:lnB>
                    <a:solidFill>
                      <a:schemeClr val="accent1"/>
                    </a:solidFill>
                  </a:tcPr>
                </a:tc>
                <a:tc>
                  <a:txBody>
                    <a:bodyPr/>
                    <a:lstStyle/>
                    <a:p>
                      <a:pPr algn="ctr">
                        <a:lnSpc>
                          <a:spcPct val="100000"/>
                        </a:lnSpc>
                        <a:defRPr sz="1800" b="0">
                          <a:solidFill>
                            <a:srgbClr val="000000"/>
                          </a:solidFill>
                        </a:defRPr>
                      </a:pPr>
                      <a:r>
                        <a:rPr sz="2400">
                          <a:solidFill>
                            <a:srgbClr val="FFFFFF"/>
                          </a:solidFill>
                          <a:latin typeface="Avenir Next Medium"/>
                          <a:ea typeface="Avenir Next Medium"/>
                          <a:cs typeface="Avenir Next Medium"/>
                          <a:sym typeface="Avenir Next Medium"/>
                        </a:rPr>
                        <a:t>doc2</a:t>
                      </a:r>
                    </a:p>
                  </a:txBody>
                  <a:tcPr marL="50800" marR="50800" marT="50800" marB="50800" anchor="ctr" horzOverflow="overflow">
                    <a:lnL w="12700">
                      <a:solidFill>
                        <a:srgbClr val="FFFFFF"/>
                      </a:solidFill>
                      <a:miter lim="400000"/>
                    </a:lnL>
                    <a:lnR w="25400">
                      <a:solidFill>
                        <a:srgbClr val="FFFFFF"/>
                      </a:solidFill>
                      <a:miter lim="400000"/>
                    </a:lnR>
                    <a:lnT w="12700">
                      <a:solidFill>
                        <a:srgbClr val="FFFFFF"/>
                      </a:solidFill>
                      <a:miter lim="400000"/>
                    </a:lnT>
                    <a:lnB w="25400">
                      <a:solidFill>
                        <a:srgbClr val="FFFFFF"/>
                      </a:solidFill>
                      <a:miter lim="400000"/>
                    </a:lnB>
                    <a:solidFill>
                      <a:schemeClr val="accent1"/>
                    </a:solidFill>
                  </a:tcPr>
                </a:tc>
                <a:extLst>
                  <a:ext uri="{0D108BD9-81ED-4DB2-BD59-A6C34878D82A}">
                    <a16:rowId xmlns:a16="http://schemas.microsoft.com/office/drawing/2014/main" val="10000"/>
                  </a:ext>
                </a:extLst>
              </a:tr>
              <a:tr h="546100">
                <a:tc>
                  <a:txBody>
                    <a:bodyPr/>
                    <a:lstStyle/>
                    <a:p>
                      <a:pPr algn="ctr">
                        <a:lnSpc>
                          <a:spcPct val="100000"/>
                        </a:lnSpc>
                        <a:defRPr sz="1800">
                          <a:solidFill>
                            <a:srgbClr val="000000"/>
                          </a:solidFill>
                        </a:defRPr>
                      </a:pPr>
                      <a:r>
                        <a:rPr sz="2400">
                          <a:solidFill>
                            <a:srgbClr val="222222"/>
                          </a:solidFill>
                          <a:sym typeface="Avenir Next Medium"/>
                        </a:rPr>
                        <a:t>中国</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tc>
                  <a:txBody>
                    <a:bodyPr/>
                    <a:lstStyle/>
                    <a:p>
                      <a:pPr algn="ctr">
                        <a:lnSpc>
                          <a:spcPct val="100000"/>
                        </a:lnSpc>
                        <a:defRPr sz="1800">
                          <a:solidFill>
                            <a:srgbClr val="000000"/>
                          </a:solidFill>
                        </a:defRPr>
                      </a:pPr>
                      <a:r>
                        <a:rPr sz="2400">
                          <a:solidFill>
                            <a:srgbClr val="222222"/>
                          </a:solidFill>
                          <a:sym typeface="Avenir Next Medium"/>
                        </a:rPr>
                        <a: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tc>
                  <a:txBody>
                    <a:bodyPr/>
                    <a:lstStyle/>
                    <a:p>
                      <a:pPr algn="ctr">
                        <a:lnSpc>
                          <a:spcPct val="100000"/>
                        </a:lnSpc>
                        <a:defRPr sz="1800">
                          <a:solidFill>
                            <a:srgbClr val="000000"/>
                          </a:solidFill>
                        </a:defRPr>
                      </a:pPr>
                      <a:r>
                        <a:rPr sz="2400">
                          <a:solidFill>
                            <a:srgbClr val="222222"/>
                          </a:solidFill>
                          <a:sym typeface="Avenir Next Medium"/>
                        </a:rPr>
                        <a: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extLst>
                  <a:ext uri="{0D108BD9-81ED-4DB2-BD59-A6C34878D82A}">
                    <a16:rowId xmlns:a16="http://schemas.microsoft.com/office/drawing/2014/main" val="10001"/>
                  </a:ext>
                </a:extLst>
              </a:tr>
              <a:tr h="546100">
                <a:tc>
                  <a:txBody>
                    <a:bodyPr/>
                    <a:lstStyle/>
                    <a:p>
                      <a:pPr algn="ctr">
                        <a:lnSpc>
                          <a:spcPct val="100000"/>
                        </a:lnSpc>
                        <a:defRPr sz="1800">
                          <a:solidFill>
                            <a:srgbClr val="000000"/>
                          </a:solidFill>
                        </a:defRPr>
                      </a:pPr>
                      <a:r>
                        <a:rPr sz="2400">
                          <a:solidFill>
                            <a:srgbClr val="222222"/>
                          </a:solidFill>
                          <a:sym typeface="Avenir Next Medium"/>
                        </a:rPr>
                        <a:t>宣布</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tc>
                  <a:txBody>
                    <a:bodyPr/>
                    <a:lstStyle/>
                    <a:p>
                      <a:pPr algn="ctr">
                        <a:lnSpc>
                          <a:spcPct val="100000"/>
                        </a:lnSpc>
                        <a:defRPr sz="1800">
                          <a:solidFill>
                            <a:srgbClr val="000000"/>
                          </a:solidFill>
                        </a:defRPr>
                      </a:pPr>
                      <a:r>
                        <a:rPr sz="2400">
                          <a:solidFill>
                            <a:srgbClr val="222222"/>
                          </a:solidFill>
                          <a:sym typeface="Avenir Next Medium"/>
                        </a:rPr>
                        <a: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tc>
                  <a:txBody>
                    <a:bodyPr/>
                    <a:lstStyle/>
                    <a:p>
                      <a:pPr algn="ctr">
                        <a:lnSpc>
                          <a:spcPct val="100000"/>
                        </a:lnSpc>
                        <a:defRPr>
                          <a:solidFill>
                            <a:srgbClr val="222222"/>
                          </a:solidFill>
                          <a:sym typeface="Avenir Next Medium"/>
                        </a:defRPr>
                      </a:pPr>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extLst>
                  <a:ext uri="{0D108BD9-81ED-4DB2-BD59-A6C34878D82A}">
                    <a16:rowId xmlns:a16="http://schemas.microsoft.com/office/drawing/2014/main" val="10002"/>
                  </a:ext>
                </a:extLst>
              </a:tr>
              <a:tr h="546100">
                <a:tc>
                  <a:txBody>
                    <a:bodyPr/>
                    <a:lstStyle/>
                    <a:p>
                      <a:pPr algn="ctr">
                        <a:lnSpc>
                          <a:spcPct val="100000"/>
                        </a:lnSpc>
                        <a:defRPr sz="1800">
                          <a:solidFill>
                            <a:srgbClr val="000000"/>
                          </a:solidFill>
                        </a:defRPr>
                      </a:pPr>
                      <a:r>
                        <a:rPr sz="2400">
                          <a:solidFill>
                            <a:srgbClr val="222222"/>
                          </a:solidFill>
                          <a:sym typeface="Avenir Next Medium"/>
                        </a:rPr>
                        <a:t>成立</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tc>
                  <a:txBody>
                    <a:bodyPr/>
                    <a:lstStyle/>
                    <a:p>
                      <a:pPr algn="ctr">
                        <a:lnSpc>
                          <a:spcPct val="100000"/>
                        </a:lnSpc>
                        <a:defRPr>
                          <a:solidFill>
                            <a:srgbClr val="222222"/>
                          </a:solidFill>
                          <a:sym typeface="Avenir Next Medium"/>
                        </a:defRPr>
                      </a:pPr>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tc>
                  <a:txBody>
                    <a:bodyPr/>
                    <a:lstStyle/>
                    <a:p>
                      <a:pPr algn="ctr">
                        <a:lnSpc>
                          <a:spcPct val="100000"/>
                        </a:lnSpc>
                        <a:defRPr>
                          <a:solidFill>
                            <a:srgbClr val="222222"/>
                          </a:solidFill>
                          <a:sym typeface="Avenir Next Medium"/>
                        </a:defRPr>
                      </a:pPr>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extLst>
                  <a:ext uri="{0D108BD9-81ED-4DB2-BD59-A6C34878D82A}">
                    <a16:rowId xmlns:a16="http://schemas.microsoft.com/office/drawing/2014/main" val="10003"/>
                  </a:ext>
                </a:extLst>
              </a:tr>
              <a:tr h="547673">
                <a:tc>
                  <a:txBody>
                    <a:bodyPr/>
                    <a:lstStyle/>
                    <a:p>
                      <a:pPr algn="ctr">
                        <a:lnSpc>
                          <a:spcPct val="100000"/>
                        </a:lnSpc>
                        <a:defRPr sz="1800">
                          <a:solidFill>
                            <a:srgbClr val="000000"/>
                          </a:solidFill>
                        </a:defRPr>
                      </a:pPr>
                      <a:r>
                        <a:rPr sz="2400">
                          <a:solidFill>
                            <a:srgbClr val="222222"/>
                          </a:solidFill>
                          <a:sym typeface="Avenir Next Medium"/>
                        </a:rPr>
                        <a:t>SCORE(相关度)</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12700">
                      <a:solidFill>
                        <a:srgbClr val="FFFFFF"/>
                      </a:solidFill>
                      <a:miter lim="400000"/>
                    </a:lnB>
                    <a:solidFill>
                      <a:schemeClr val="accent2">
                        <a:hueOff val="58624"/>
                        <a:satOff val="8984"/>
                        <a:lumOff val="25490"/>
                      </a:schemeClr>
                    </a:solidFill>
                  </a:tcPr>
                </a:tc>
                <a:tc>
                  <a:txBody>
                    <a:bodyPr/>
                    <a:lstStyle/>
                    <a:p>
                      <a:pPr algn="ctr">
                        <a:lnSpc>
                          <a:spcPct val="100000"/>
                        </a:lnSpc>
                        <a:defRPr sz="1800">
                          <a:solidFill>
                            <a:srgbClr val="000000"/>
                          </a:solidFill>
                        </a:defRPr>
                      </a:pPr>
                      <a:r>
                        <a:rPr sz="2400">
                          <a:solidFill>
                            <a:srgbClr val="222222"/>
                          </a:solidFill>
                          <a:sym typeface="Avenir Next Medium"/>
                        </a:rPr>
                        <a:t>2</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12700">
                      <a:solidFill>
                        <a:srgbClr val="FFFFFF"/>
                      </a:solidFill>
                      <a:miter lim="400000"/>
                    </a:lnB>
                    <a:solidFill>
                      <a:schemeClr val="accent2">
                        <a:hueOff val="58624"/>
                        <a:satOff val="8984"/>
                        <a:lumOff val="25490"/>
                      </a:schemeClr>
                    </a:solidFill>
                  </a:tcPr>
                </a:tc>
                <a:tc>
                  <a:txBody>
                    <a:bodyPr/>
                    <a:lstStyle/>
                    <a:p>
                      <a:pPr algn="ctr">
                        <a:lnSpc>
                          <a:spcPct val="100000"/>
                        </a:lnSpc>
                        <a:defRPr sz="1800">
                          <a:solidFill>
                            <a:srgbClr val="000000"/>
                          </a:solidFill>
                        </a:defRPr>
                      </a:pPr>
                      <a:r>
                        <a:rPr sz="2400">
                          <a:solidFill>
                            <a:srgbClr val="222222"/>
                          </a:solidFill>
                          <a:sym typeface="Avenir Next Medium"/>
                        </a:rPr>
                        <a:t>1</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12700">
                      <a:solidFill>
                        <a:srgbClr val="FFFFFF"/>
                      </a:solidFill>
                      <a:miter lim="400000"/>
                    </a:lnB>
                    <a:solidFill>
                      <a:schemeClr val="accent2">
                        <a:hueOff val="58624"/>
                        <a:satOff val="8984"/>
                        <a:lumOff val="25490"/>
                      </a:schemeClr>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增"/>
          <p:cNvSpPr>
            <a:spLocks noGrp="1"/>
          </p:cNvSpPr>
          <p:nvPr>
            <p:ph type="body" idx="13"/>
          </p:nvPr>
        </p:nvSpPr>
        <p:spPr>
          <a:prstGeom prst="rect">
            <a:avLst/>
          </a:prstGeom>
        </p:spPr>
        <p:txBody>
          <a:bodyPr/>
          <a:lstStyle/>
          <a:p>
            <a:r>
              <a:t>增</a:t>
            </a:r>
          </a:p>
        </p:txBody>
      </p:sp>
      <p:sp>
        <p:nvSpPr>
          <p:cNvPr id="231" name="新建文档…"/>
          <p:cNvSpPr>
            <a:spLocks noGrp="1"/>
          </p:cNvSpPr>
          <p:nvPr>
            <p:ph type="body" idx="1"/>
          </p:nvPr>
        </p:nvSpPr>
        <p:spPr>
          <a:xfrm>
            <a:off x="406400" y="1548881"/>
            <a:ext cx="12192000" cy="6108701"/>
          </a:xfrm>
          <a:prstGeom prst="rect">
            <a:avLst/>
          </a:prstGeom>
        </p:spPr>
        <p:txBody>
          <a:bodyPr/>
          <a:lstStyle/>
          <a:p>
            <a:pPr marL="0" indent="0">
              <a:spcBef>
                <a:spcPts val="2000"/>
              </a:spcBef>
              <a:buClrTx/>
              <a:buSzTx/>
              <a:buFontTx/>
              <a:buNone/>
              <a:defRPr>
                <a:solidFill>
                  <a:srgbClr val="FF2600"/>
                </a:solidFill>
              </a:defRPr>
            </a:pPr>
            <a:r>
              <a:t>新建文档</a:t>
            </a:r>
          </a:p>
          <a:p>
            <a:pPr marL="0" indent="0">
              <a:spcBef>
                <a:spcPts val="0"/>
              </a:spcBef>
              <a:buClrTx/>
              <a:buSzTx/>
              <a:buFontTx/>
              <a:buNone/>
            </a:pPr>
            <a:r>
              <a:t>当我们发送索引一个文档的请求到协调节点后，将发生如下操作：ES集群每个节点都包含该节点上分片的元数据信息，协调节点使用文档ID参与计算，以便为路由提供合适的分片。ES使用MurMurHash3函数对文档ID进行哈希，其结果再对主分片数量取模，得到的结果即是索引文档的分片</a:t>
            </a:r>
          </a:p>
          <a:p>
            <a:pPr marL="0" indent="0">
              <a:spcBef>
                <a:spcPts val="2000"/>
              </a:spcBef>
              <a:buClrTx/>
              <a:buSzTx/>
              <a:buFontTx/>
              <a:buNone/>
              <a:defRPr>
                <a:solidFill>
                  <a:srgbClr val="FF2600"/>
                </a:solidFill>
              </a:defRPr>
            </a:pPr>
            <a:endParaRPr/>
          </a:p>
          <a:p>
            <a:pPr marL="0" indent="0">
              <a:spcBef>
                <a:spcPts val="2000"/>
              </a:spcBef>
              <a:buClrTx/>
              <a:buSzTx/>
              <a:buFontTx/>
              <a:buNone/>
              <a:defRPr>
                <a:solidFill>
                  <a:schemeClr val="accent1">
                    <a:hueOff val="-84091"/>
                    <a:satOff val="15316"/>
                    <a:lumOff val="24313"/>
                  </a:schemeClr>
                </a:solidFill>
              </a:defRPr>
            </a:pPr>
            <a:r>
              <a:t>shard = hash(document_id) % (number_of_primary_shards)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增"/>
          <p:cNvSpPr>
            <a:spLocks noGrp="1"/>
          </p:cNvSpPr>
          <p:nvPr>
            <p:ph type="body" idx="13"/>
          </p:nvPr>
        </p:nvSpPr>
        <p:spPr>
          <a:prstGeom prst="rect">
            <a:avLst/>
          </a:prstGeom>
        </p:spPr>
        <p:txBody>
          <a:bodyPr/>
          <a:lstStyle/>
          <a:p>
            <a:r>
              <a:t>增</a:t>
            </a:r>
          </a:p>
        </p:txBody>
      </p:sp>
      <p:pic>
        <p:nvPicPr>
          <p:cNvPr id="234" name="pasted-image.tiff" descr="pasted-image.tiff"/>
          <p:cNvPicPr>
            <a:picLocks noChangeAspect="1"/>
          </p:cNvPicPr>
          <p:nvPr/>
        </p:nvPicPr>
        <p:blipFill>
          <a:blip r:embed="rId3">
            <a:extLst/>
          </a:blip>
          <a:stretch>
            <a:fillRect/>
          </a:stretch>
        </p:blipFill>
        <p:spPr>
          <a:xfrm>
            <a:off x="765276" y="2444750"/>
            <a:ext cx="11474248" cy="444201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增"/>
          <p:cNvSpPr>
            <a:spLocks noGrp="1"/>
          </p:cNvSpPr>
          <p:nvPr>
            <p:ph type="body" idx="13"/>
          </p:nvPr>
        </p:nvSpPr>
        <p:spPr>
          <a:prstGeom prst="rect">
            <a:avLst/>
          </a:prstGeom>
        </p:spPr>
        <p:txBody>
          <a:bodyPr/>
          <a:lstStyle/>
          <a:p>
            <a:r>
              <a:t>增</a:t>
            </a:r>
          </a:p>
        </p:txBody>
      </p:sp>
      <p:sp>
        <p:nvSpPr>
          <p:cNvPr id="239" name="新建文档"/>
          <p:cNvSpPr>
            <a:spLocks noGrp="1"/>
          </p:cNvSpPr>
          <p:nvPr>
            <p:ph type="body" sz="quarter" idx="1"/>
          </p:nvPr>
        </p:nvSpPr>
        <p:spPr>
          <a:xfrm>
            <a:off x="406400" y="1548881"/>
            <a:ext cx="5453195" cy="2500446"/>
          </a:xfrm>
          <a:prstGeom prst="rect">
            <a:avLst/>
          </a:prstGeom>
        </p:spPr>
        <p:txBody>
          <a:bodyPr/>
          <a:lstStyle/>
          <a:p>
            <a:pPr marL="0" indent="0">
              <a:spcBef>
                <a:spcPts val="2000"/>
              </a:spcBef>
              <a:buClrTx/>
              <a:buSzTx/>
              <a:buFontTx/>
              <a:buNone/>
              <a:defRPr>
                <a:solidFill>
                  <a:srgbClr val="FF2600"/>
                </a:solidFill>
              </a:defRPr>
            </a:pPr>
            <a:r>
              <a:t>新建文档</a:t>
            </a:r>
          </a:p>
          <a:p>
            <a:pPr marL="0" indent="0">
              <a:spcBef>
                <a:spcPts val="0"/>
              </a:spcBef>
              <a:buClrTx/>
              <a:buSzTx/>
              <a:buFontTx/>
              <a:buNone/>
            </a:pPr>
            <a:endParaRPr/>
          </a:p>
        </p:txBody>
      </p:sp>
      <p:sp>
        <p:nvSpPr>
          <p:cNvPr id="240" name="线条"/>
          <p:cNvSpPr/>
          <p:nvPr/>
        </p:nvSpPr>
        <p:spPr>
          <a:xfrm flipV="1">
            <a:off x="6413698" y="2527432"/>
            <a:ext cx="1" cy="5437682"/>
          </a:xfrm>
          <a:prstGeom prst="line">
            <a:avLst/>
          </a:prstGeom>
          <a:ln w="38100" cap="rnd">
            <a:solidFill>
              <a:srgbClr val="838787"/>
            </a:solidFill>
            <a:custDash>
              <a:ds d="100000" sp="200000"/>
            </a:custDash>
            <a:miter lim="400000"/>
          </a:ln>
        </p:spPr>
        <p:txBody>
          <a:bodyPr lIns="50800" tIns="50800" rIns="50800" bIns="50800" anchor="ctr"/>
          <a:lstStyle/>
          <a:p>
            <a:pPr algn="ctr">
              <a:lnSpc>
                <a:spcPct val="80000"/>
              </a:lnSpc>
              <a:spcBef>
                <a:spcPts val="0"/>
              </a:spcBef>
              <a:defRPr sz="2800" b="1" cap="all">
                <a:latin typeface="+mn-lt"/>
                <a:ea typeface="+mn-ea"/>
                <a:cs typeface="+mn-cs"/>
                <a:sym typeface="Baskerville"/>
              </a:defRPr>
            </a:pPr>
            <a:endParaRPr/>
          </a:p>
        </p:txBody>
      </p:sp>
      <p:sp>
        <p:nvSpPr>
          <p:cNvPr id="241" name="curl -XPUT &quot;localhost:9200/megacorp/employee/7?pretty&quot; -d '…"/>
          <p:cNvSpPr/>
          <p:nvPr/>
        </p:nvSpPr>
        <p:spPr>
          <a:xfrm>
            <a:off x="558799" y="3617519"/>
            <a:ext cx="5647400" cy="3686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defRPr>
                <a:solidFill>
                  <a:srgbClr val="FFFFFF"/>
                </a:solidFill>
              </a:defRPr>
            </a:pPr>
            <a:r>
              <a:t>curl -XPUT "localhost:9200/megacorp/employee/7?pretty" -d '</a:t>
            </a:r>
          </a:p>
          <a:p>
            <a:pPr>
              <a:lnSpc>
                <a:spcPct val="20000"/>
              </a:lnSpc>
              <a:defRPr>
                <a:solidFill>
                  <a:srgbClr val="FFFFFF"/>
                </a:solidFill>
              </a:defRPr>
            </a:pPr>
            <a:r>
              <a:t>{</a:t>
            </a:r>
          </a:p>
          <a:p>
            <a:pPr>
              <a:lnSpc>
                <a:spcPct val="20000"/>
              </a:lnSpc>
              <a:defRPr>
                <a:solidFill>
                  <a:srgbClr val="FFFFFF"/>
                </a:solidFill>
              </a:defRPr>
            </a:pPr>
            <a:r>
              <a:t>	"first_name": "汤姆布兰德",</a:t>
            </a:r>
          </a:p>
          <a:p>
            <a:pPr>
              <a:lnSpc>
                <a:spcPct val="20000"/>
              </a:lnSpc>
              <a:defRPr>
                <a:solidFill>
                  <a:srgbClr val="FFFFFF"/>
                </a:solidFill>
              </a:defRPr>
            </a:pPr>
            <a:r>
              <a:t>	"last_name": "阿里嘎多",</a:t>
            </a:r>
          </a:p>
          <a:p>
            <a:pPr>
              <a:lnSpc>
                <a:spcPct val="20000"/>
              </a:lnSpc>
              <a:defRPr>
                <a:solidFill>
                  <a:srgbClr val="FFFFFF"/>
                </a:solidFill>
              </a:defRPr>
            </a:pPr>
            <a:r>
              <a:t>	"age": 33,</a:t>
            </a:r>
          </a:p>
          <a:p>
            <a:pPr>
              <a:lnSpc>
                <a:spcPct val="20000"/>
              </a:lnSpc>
              <a:defRPr>
                <a:solidFill>
                  <a:srgbClr val="FFFFFF"/>
                </a:solidFill>
              </a:defRPr>
            </a:pPr>
            <a:r>
              <a:t>	"about": "看，看什么看",</a:t>
            </a:r>
          </a:p>
          <a:p>
            <a:pPr>
              <a:lnSpc>
                <a:spcPct val="20000"/>
              </a:lnSpc>
              <a:defRPr>
                <a:solidFill>
                  <a:srgbClr val="FFFFFF"/>
                </a:solidFill>
              </a:defRPr>
            </a:pPr>
            <a:r>
              <a:t>	"interests": ["e-bussiness"]</a:t>
            </a:r>
          </a:p>
          <a:p>
            <a:pPr>
              <a:lnSpc>
                <a:spcPct val="20000"/>
              </a:lnSpc>
              <a:defRPr>
                <a:solidFill>
                  <a:srgbClr val="FFFFFF"/>
                </a:solidFill>
              </a:defRPr>
            </a:pPr>
            <a:r>
              <a:t>}'</a:t>
            </a:r>
          </a:p>
        </p:txBody>
      </p:sp>
      <p:sp>
        <p:nvSpPr>
          <p:cNvPr id="242" name="{…"/>
          <p:cNvSpPr/>
          <p:nvPr/>
        </p:nvSpPr>
        <p:spPr>
          <a:xfrm>
            <a:off x="7145204" y="3185159"/>
            <a:ext cx="2973325" cy="455168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nSpc>
                <a:spcPct val="20000"/>
              </a:lnSpc>
              <a:defRPr>
                <a:solidFill>
                  <a:srgbClr val="FFFFFF"/>
                </a:solidFill>
              </a:defRPr>
            </a:pPr>
            <a:r>
              <a:t>{</a:t>
            </a:r>
          </a:p>
          <a:p>
            <a:pPr>
              <a:lnSpc>
                <a:spcPct val="20000"/>
              </a:lnSpc>
              <a:defRPr>
                <a:solidFill>
                  <a:srgbClr val="FFFFFF"/>
                </a:solidFill>
              </a:defRPr>
            </a:pPr>
            <a:r>
              <a:t>  "_index" : "megacorp",</a:t>
            </a:r>
          </a:p>
          <a:p>
            <a:pPr>
              <a:lnSpc>
                <a:spcPct val="20000"/>
              </a:lnSpc>
              <a:defRPr>
                <a:solidFill>
                  <a:srgbClr val="FFFFFF"/>
                </a:solidFill>
              </a:defRPr>
            </a:pPr>
            <a:r>
              <a:t>  "_type" : "employee",</a:t>
            </a:r>
          </a:p>
          <a:p>
            <a:pPr>
              <a:lnSpc>
                <a:spcPct val="20000"/>
              </a:lnSpc>
              <a:defRPr>
                <a:solidFill>
                  <a:srgbClr val="FFFFFF"/>
                </a:solidFill>
              </a:defRPr>
            </a:pPr>
            <a:r>
              <a:t>  "_id" : "7",</a:t>
            </a:r>
          </a:p>
          <a:p>
            <a:pPr>
              <a:lnSpc>
                <a:spcPct val="20000"/>
              </a:lnSpc>
              <a:defRPr>
                <a:solidFill>
                  <a:srgbClr val="FFFFFF"/>
                </a:solidFill>
              </a:defRPr>
            </a:pPr>
            <a:r>
              <a:t>  "_version" : 5,</a:t>
            </a:r>
          </a:p>
          <a:p>
            <a:pPr>
              <a:lnSpc>
                <a:spcPct val="20000"/>
              </a:lnSpc>
              <a:defRPr>
                <a:solidFill>
                  <a:srgbClr val="FFFFFF"/>
                </a:solidFill>
              </a:defRPr>
            </a:pPr>
            <a:r>
              <a:t>  "_shards" : {</a:t>
            </a:r>
          </a:p>
          <a:p>
            <a:pPr>
              <a:lnSpc>
                <a:spcPct val="20000"/>
              </a:lnSpc>
              <a:defRPr>
                <a:solidFill>
                  <a:srgbClr val="FFFFFF"/>
                </a:solidFill>
              </a:defRPr>
            </a:pPr>
            <a:r>
              <a:t>    "total" : 2,</a:t>
            </a:r>
          </a:p>
          <a:p>
            <a:pPr>
              <a:lnSpc>
                <a:spcPct val="20000"/>
              </a:lnSpc>
              <a:defRPr>
                <a:solidFill>
                  <a:srgbClr val="FFFFFF"/>
                </a:solidFill>
              </a:defRPr>
            </a:pPr>
            <a:r>
              <a:t>    "successful" : 2,</a:t>
            </a:r>
          </a:p>
          <a:p>
            <a:pPr>
              <a:lnSpc>
                <a:spcPct val="20000"/>
              </a:lnSpc>
              <a:defRPr>
                <a:solidFill>
                  <a:srgbClr val="FFFFFF"/>
                </a:solidFill>
              </a:defRPr>
            </a:pPr>
            <a:r>
              <a:t>    "failed" : 0</a:t>
            </a:r>
          </a:p>
          <a:p>
            <a:pPr>
              <a:lnSpc>
                <a:spcPct val="20000"/>
              </a:lnSpc>
              <a:defRPr>
                <a:solidFill>
                  <a:srgbClr val="FFFFFF"/>
                </a:solidFill>
              </a:defRPr>
            </a:pPr>
            <a:r>
              <a:t>  },</a:t>
            </a:r>
          </a:p>
          <a:p>
            <a:pPr>
              <a:lnSpc>
                <a:spcPct val="20000"/>
              </a:lnSpc>
              <a:defRPr>
                <a:solidFill>
                  <a:srgbClr val="FFFFFF"/>
                </a:solidFill>
              </a:defRPr>
            </a:pPr>
            <a:r>
              <a:t>  "created" : true</a:t>
            </a:r>
          </a:p>
          <a:p>
            <a:pPr>
              <a:lnSpc>
                <a:spcPct val="20000"/>
              </a:lnSpc>
              <a:defRPr>
                <a:solidFill>
                  <a:srgbClr val="FFFFFF"/>
                </a:solidFill>
              </a:defRPr>
            </a:pPr>
            <a:r>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art1 / 概念解释…"/>
          <p:cNvSpPr>
            <a:spLocks noGrp="1"/>
          </p:cNvSpPr>
          <p:nvPr>
            <p:ph type="title"/>
          </p:nvPr>
        </p:nvSpPr>
        <p:spPr>
          <a:xfrm>
            <a:off x="406400" y="3286621"/>
            <a:ext cx="12192000" cy="4521201"/>
          </a:xfrm>
          <a:prstGeom prst="rect">
            <a:avLst/>
          </a:prstGeom>
        </p:spPr>
        <p:txBody>
          <a:bodyPr/>
          <a:lstStyle/>
          <a:p>
            <a:pPr algn="ctr">
              <a:defRPr sz="4000">
                <a:solidFill>
                  <a:schemeClr val="accent2">
                    <a:hueOff val="58624"/>
                    <a:satOff val="8984"/>
                    <a:lumOff val="25490"/>
                  </a:schemeClr>
                </a:solidFill>
              </a:defRPr>
            </a:pPr>
            <a:r>
              <a:t>Part1 / 概念解释</a:t>
            </a:r>
          </a:p>
          <a:p>
            <a:pPr algn="ctr">
              <a:defRPr sz="4000">
                <a:solidFill>
                  <a:schemeClr val="accent2">
                    <a:hueOff val="58624"/>
                    <a:satOff val="8984"/>
                    <a:lumOff val="25490"/>
                  </a:schemeClr>
                </a:solidFill>
              </a:defRPr>
            </a:pPr>
            <a:endParaRPr/>
          </a:p>
          <a:p>
            <a:pPr algn="ctr">
              <a:defRPr sz="4000">
                <a:solidFill>
                  <a:schemeClr val="accent2">
                    <a:hueOff val="58624"/>
                    <a:satOff val="8984"/>
                    <a:lumOff val="25490"/>
                  </a:schemeClr>
                </a:solidFill>
              </a:defRPr>
            </a:pPr>
            <a:r>
              <a:t>PART2 / 系统原理</a:t>
            </a:r>
          </a:p>
          <a:p>
            <a:pPr algn="ctr">
              <a:defRPr sz="4000">
                <a:solidFill>
                  <a:schemeClr val="accent2">
                    <a:hueOff val="58624"/>
                    <a:satOff val="8984"/>
                    <a:lumOff val="25490"/>
                  </a:schemeClr>
                </a:solidFill>
              </a:defRPr>
            </a:pPr>
            <a:endParaRPr/>
          </a:p>
          <a:p>
            <a:pPr algn="ctr">
              <a:defRPr sz="4000">
                <a:solidFill>
                  <a:schemeClr val="accent2">
                    <a:hueOff val="58624"/>
                    <a:satOff val="8984"/>
                    <a:lumOff val="25490"/>
                  </a:schemeClr>
                </a:solidFill>
              </a:defRPr>
            </a:pPr>
            <a:r>
              <a:t>    PART3 / 分布式集群</a:t>
            </a:r>
          </a:p>
          <a:p>
            <a:pPr algn="ctr">
              <a:defRPr sz="4000">
                <a:solidFill>
                  <a:schemeClr val="accent2">
                    <a:hueOff val="58624"/>
                    <a:satOff val="8984"/>
                    <a:lumOff val="25490"/>
                  </a:schemeClr>
                </a:solidFill>
              </a:defRPr>
            </a:pPr>
            <a:endParaRPr/>
          </a:p>
          <a:p>
            <a:pPr algn="ctr">
              <a:defRPr sz="4000">
                <a:solidFill>
                  <a:schemeClr val="accent2">
                    <a:hueOff val="58624"/>
                    <a:satOff val="8984"/>
                    <a:lumOff val="25490"/>
                  </a:schemeClr>
                </a:solidFill>
              </a:defRPr>
            </a:pPr>
            <a:r>
              <a:t>PART4 / 应用场景</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删、改"/>
          <p:cNvSpPr>
            <a:spLocks noGrp="1"/>
          </p:cNvSpPr>
          <p:nvPr>
            <p:ph type="body" idx="13"/>
          </p:nvPr>
        </p:nvSpPr>
        <p:spPr>
          <a:prstGeom prst="rect">
            <a:avLst/>
          </a:prstGeom>
        </p:spPr>
        <p:txBody>
          <a:bodyPr/>
          <a:lstStyle/>
          <a:p>
            <a:r>
              <a:t>删、改</a:t>
            </a:r>
          </a:p>
        </p:txBody>
      </p:sp>
      <p:sp>
        <p:nvSpPr>
          <p:cNvPr id="247" name="删除…"/>
          <p:cNvSpPr>
            <a:spLocks noGrp="1"/>
          </p:cNvSpPr>
          <p:nvPr>
            <p:ph type="body" idx="1"/>
          </p:nvPr>
        </p:nvSpPr>
        <p:spPr>
          <a:xfrm>
            <a:off x="406400" y="1548881"/>
            <a:ext cx="12192000" cy="8021374"/>
          </a:xfrm>
          <a:prstGeom prst="rect">
            <a:avLst/>
          </a:prstGeom>
        </p:spPr>
        <p:txBody>
          <a:bodyPr/>
          <a:lstStyle/>
          <a:p>
            <a:pPr marL="0" indent="0">
              <a:spcBef>
                <a:spcPts val="2000"/>
              </a:spcBef>
              <a:buClrTx/>
              <a:buSzTx/>
              <a:buFontTx/>
              <a:buNone/>
              <a:defRPr>
                <a:solidFill>
                  <a:srgbClr val="FF2600"/>
                </a:solidFill>
              </a:defRPr>
            </a:pPr>
            <a:r>
              <a:t>删除</a:t>
            </a:r>
          </a:p>
          <a:p>
            <a:pPr marL="0" indent="0">
              <a:spcBef>
                <a:spcPts val="0"/>
              </a:spcBef>
              <a:buClrTx/>
              <a:buSzTx/>
              <a:buFontTx/>
              <a:buNone/>
            </a:pPr>
            <a:r>
              <a:t>磁盘上的每个段都有一个相应的</a:t>
            </a:r>
            <a:r>
              <a:rPr b="1">
                <a:latin typeface="Avenir Next"/>
                <a:ea typeface="Avenir Next"/>
                <a:cs typeface="Avenir Next"/>
                <a:sym typeface="Avenir Next"/>
              </a:rPr>
              <a:t>.del</a:t>
            </a:r>
            <a:r>
              <a:t>文件。当删除请求发送后，文档并没有真的被删除，而是在</a:t>
            </a:r>
            <a:r>
              <a:rPr b="1">
                <a:latin typeface="Avenir Next"/>
                <a:ea typeface="Avenir Next"/>
                <a:cs typeface="Avenir Next"/>
                <a:sym typeface="Avenir Next"/>
              </a:rPr>
              <a:t>.del</a:t>
            </a:r>
            <a:r>
              <a:t>文件中被标记为删除。该文档依然能匹配查询，但是会在结果中被过滤掉。当段合并时，在</a:t>
            </a:r>
            <a:r>
              <a:rPr b="1">
                <a:latin typeface="Avenir Next"/>
                <a:ea typeface="Avenir Next"/>
                <a:cs typeface="Avenir Next"/>
                <a:sym typeface="Avenir Next"/>
              </a:rPr>
              <a:t>.del</a:t>
            </a:r>
            <a:r>
              <a:t>文件中被标记为删除的文档将不会被写入新段</a:t>
            </a:r>
          </a:p>
          <a:p>
            <a:pPr marL="0" indent="0">
              <a:spcBef>
                <a:spcPts val="2000"/>
              </a:spcBef>
              <a:buClrTx/>
              <a:buSzTx/>
              <a:buFontTx/>
              <a:buNone/>
              <a:defRPr>
                <a:solidFill>
                  <a:srgbClr val="FF2600"/>
                </a:solidFill>
              </a:defRPr>
            </a:pPr>
            <a:r>
              <a:t>更新</a:t>
            </a:r>
          </a:p>
          <a:p>
            <a:pPr marL="0" indent="0">
              <a:spcBef>
                <a:spcPts val="0"/>
              </a:spcBef>
              <a:buClrTx/>
              <a:buSzTx/>
              <a:buFontTx/>
              <a:buNone/>
            </a:pPr>
            <a:r>
              <a:t>在新的文档被创建时，Elasticsearch会为该文档指定一个版本号。当执行更新时，旧版本的文档在.del文件中被标记为删除，新版本的文档被索引到一个新段。旧版本的文档依然能匹配查询，但是会在结果中被过滤掉</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删、改"/>
          <p:cNvSpPr>
            <a:spLocks noGrp="1"/>
          </p:cNvSpPr>
          <p:nvPr>
            <p:ph type="body" idx="13"/>
          </p:nvPr>
        </p:nvSpPr>
        <p:spPr>
          <a:prstGeom prst="rect">
            <a:avLst/>
          </a:prstGeom>
        </p:spPr>
        <p:txBody>
          <a:bodyPr/>
          <a:lstStyle/>
          <a:p>
            <a:r>
              <a:t>删、改</a:t>
            </a:r>
          </a:p>
        </p:txBody>
      </p:sp>
      <p:sp>
        <p:nvSpPr>
          <p:cNvPr id="250" name="删除"/>
          <p:cNvSpPr>
            <a:spLocks noGrp="1"/>
          </p:cNvSpPr>
          <p:nvPr>
            <p:ph type="body" sz="quarter" idx="1"/>
          </p:nvPr>
        </p:nvSpPr>
        <p:spPr>
          <a:xfrm>
            <a:off x="406400" y="1548881"/>
            <a:ext cx="5453195" cy="2500446"/>
          </a:xfrm>
          <a:prstGeom prst="rect">
            <a:avLst/>
          </a:prstGeom>
        </p:spPr>
        <p:txBody>
          <a:bodyPr/>
          <a:lstStyle/>
          <a:p>
            <a:pPr marL="0" indent="0">
              <a:spcBef>
                <a:spcPts val="2000"/>
              </a:spcBef>
              <a:buClrTx/>
              <a:buSzTx/>
              <a:buFontTx/>
              <a:buNone/>
              <a:defRPr>
                <a:solidFill>
                  <a:srgbClr val="FF2600"/>
                </a:solidFill>
              </a:defRPr>
            </a:pPr>
            <a:r>
              <a:t>删除</a:t>
            </a:r>
          </a:p>
          <a:p>
            <a:pPr marL="0" indent="0">
              <a:spcBef>
                <a:spcPts val="0"/>
              </a:spcBef>
              <a:buClrTx/>
              <a:buSzTx/>
              <a:buFontTx/>
              <a:buNone/>
            </a:pPr>
            <a:endParaRPr/>
          </a:p>
        </p:txBody>
      </p:sp>
      <p:sp>
        <p:nvSpPr>
          <p:cNvPr id="251" name="线条"/>
          <p:cNvSpPr/>
          <p:nvPr/>
        </p:nvSpPr>
        <p:spPr>
          <a:xfrm flipV="1">
            <a:off x="6413698" y="2527432"/>
            <a:ext cx="1" cy="5437682"/>
          </a:xfrm>
          <a:prstGeom prst="line">
            <a:avLst/>
          </a:prstGeom>
          <a:ln w="38100" cap="rnd">
            <a:solidFill>
              <a:srgbClr val="838787"/>
            </a:solidFill>
            <a:custDash>
              <a:ds d="100000" sp="200000"/>
            </a:custDash>
            <a:miter lim="400000"/>
          </a:ln>
        </p:spPr>
        <p:txBody>
          <a:bodyPr lIns="50800" tIns="50800" rIns="50800" bIns="50800" anchor="ctr"/>
          <a:lstStyle/>
          <a:p>
            <a:pPr algn="ctr">
              <a:lnSpc>
                <a:spcPct val="80000"/>
              </a:lnSpc>
              <a:spcBef>
                <a:spcPts val="0"/>
              </a:spcBef>
              <a:defRPr sz="2800" b="1" cap="all">
                <a:latin typeface="+mn-lt"/>
                <a:ea typeface="+mn-ea"/>
                <a:cs typeface="+mn-cs"/>
                <a:sym typeface="Baskerville"/>
              </a:defRPr>
            </a:pPr>
            <a:endParaRPr/>
          </a:p>
        </p:txBody>
      </p:sp>
      <p:sp>
        <p:nvSpPr>
          <p:cNvPr id="252" name="curl -XDELETE &quot;localhost:9200/megacorp/employee/7?pretty&quot;"/>
          <p:cNvSpPr/>
          <p:nvPr/>
        </p:nvSpPr>
        <p:spPr>
          <a:xfrm>
            <a:off x="558799" y="5067299"/>
            <a:ext cx="5647400" cy="787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a:solidFill>
                  <a:srgbClr val="FFFFFF"/>
                </a:solidFill>
              </a:defRPr>
            </a:lvl1pPr>
          </a:lstStyle>
          <a:p>
            <a:r>
              <a:t>curl -XDELETE "localhost:9200/megacorp/employee/7?pretty"</a:t>
            </a:r>
          </a:p>
        </p:txBody>
      </p:sp>
      <p:sp>
        <p:nvSpPr>
          <p:cNvPr id="253" name="{…"/>
          <p:cNvSpPr/>
          <p:nvPr/>
        </p:nvSpPr>
        <p:spPr>
          <a:xfrm>
            <a:off x="7145204" y="3185159"/>
            <a:ext cx="2973325" cy="455168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nSpc>
                <a:spcPct val="20000"/>
              </a:lnSpc>
              <a:defRPr>
                <a:solidFill>
                  <a:srgbClr val="FFFFFF"/>
                </a:solidFill>
              </a:defRPr>
            </a:pPr>
            <a:r>
              <a:t>{</a:t>
            </a:r>
          </a:p>
          <a:p>
            <a:pPr>
              <a:lnSpc>
                <a:spcPct val="20000"/>
              </a:lnSpc>
              <a:defRPr>
                <a:solidFill>
                  <a:srgbClr val="FFFFFF"/>
                </a:solidFill>
              </a:defRPr>
            </a:pPr>
            <a:r>
              <a:t>  "found" : true,</a:t>
            </a:r>
          </a:p>
          <a:p>
            <a:pPr>
              <a:lnSpc>
                <a:spcPct val="20000"/>
              </a:lnSpc>
              <a:defRPr>
                <a:solidFill>
                  <a:srgbClr val="FFFFFF"/>
                </a:solidFill>
              </a:defRPr>
            </a:pPr>
            <a:r>
              <a:t>  "_index" : "megacorp",</a:t>
            </a:r>
          </a:p>
          <a:p>
            <a:pPr>
              <a:lnSpc>
                <a:spcPct val="20000"/>
              </a:lnSpc>
              <a:defRPr>
                <a:solidFill>
                  <a:srgbClr val="FFFFFF"/>
                </a:solidFill>
              </a:defRPr>
            </a:pPr>
            <a:r>
              <a:t>  "_type" : "employee",</a:t>
            </a:r>
          </a:p>
          <a:p>
            <a:pPr>
              <a:lnSpc>
                <a:spcPct val="20000"/>
              </a:lnSpc>
              <a:defRPr>
                <a:solidFill>
                  <a:srgbClr val="FFFFFF"/>
                </a:solidFill>
              </a:defRPr>
            </a:pPr>
            <a:r>
              <a:t>  "_id" : "7",</a:t>
            </a:r>
          </a:p>
          <a:p>
            <a:pPr>
              <a:lnSpc>
                <a:spcPct val="20000"/>
              </a:lnSpc>
              <a:defRPr>
                <a:solidFill>
                  <a:srgbClr val="FFFFFF"/>
                </a:solidFill>
              </a:defRPr>
            </a:pPr>
            <a:r>
              <a:t>  "_version" : 8,</a:t>
            </a:r>
          </a:p>
          <a:p>
            <a:pPr>
              <a:lnSpc>
                <a:spcPct val="20000"/>
              </a:lnSpc>
              <a:defRPr>
                <a:solidFill>
                  <a:srgbClr val="FFFFFF"/>
                </a:solidFill>
              </a:defRPr>
            </a:pPr>
            <a:r>
              <a:t>  "_shards" : {</a:t>
            </a:r>
          </a:p>
          <a:p>
            <a:pPr>
              <a:lnSpc>
                <a:spcPct val="20000"/>
              </a:lnSpc>
              <a:defRPr>
                <a:solidFill>
                  <a:srgbClr val="FFFFFF"/>
                </a:solidFill>
              </a:defRPr>
            </a:pPr>
            <a:r>
              <a:t>    "total" : 2,</a:t>
            </a:r>
          </a:p>
          <a:p>
            <a:pPr>
              <a:lnSpc>
                <a:spcPct val="20000"/>
              </a:lnSpc>
              <a:defRPr>
                <a:solidFill>
                  <a:srgbClr val="FFFFFF"/>
                </a:solidFill>
              </a:defRPr>
            </a:pPr>
            <a:r>
              <a:t>    "successful" : 2,</a:t>
            </a:r>
          </a:p>
          <a:p>
            <a:pPr>
              <a:lnSpc>
                <a:spcPct val="20000"/>
              </a:lnSpc>
              <a:defRPr>
                <a:solidFill>
                  <a:srgbClr val="FFFFFF"/>
                </a:solidFill>
              </a:defRPr>
            </a:pPr>
            <a:r>
              <a:t>    "failed" : 0</a:t>
            </a:r>
          </a:p>
          <a:p>
            <a:pPr>
              <a:lnSpc>
                <a:spcPct val="20000"/>
              </a:lnSpc>
              <a:defRPr>
                <a:solidFill>
                  <a:srgbClr val="FFFFFF"/>
                </a:solidFill>
              </a:defRPr>
            </a:pPr>
            <a:r>
              <a:t>  }</a:t>
            </a:r>
          </a:p>
          <a:p>
            <a:pPr>
              <a:lnSpc>
                <a:spcPct val="20000"/>
              </a:lnSpc>
              <a:defRPr>
                <a:solidFill>
                  <a:srgbClr val="FFFFFF"/>
                </a:solidFill>
              </a:defRPr>
            </a:pPr>
            <a: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删、改"/>
          <p:cNvSpPr>
            <a:spLocks noGrp="1"/>
          </p:cNvSpPr>
          <p:nvPr>
            <p:ph type="body" idx="13"/>
          </p:nvPr>
        </p:nvSpPr>
        <p:spPr>
          <a:prstGeom prst="rect">
            <a:avLst/>
          </a:prstGeom>
        </p:spPr>
        <p:txBody>
          <a:bodyPr/>
          <a:lstStyle/>
          <a:p>
            <a:r>
              <a:t>删、改</a:t>
            </a:r>
          </a:p>
        </p:txBody>
      </p:sp>
      <p:sp>
        <p:nvSpPr>
          <p:cNvPr id="256" name="更新"/>
          <p:cNvSpPr>
            <a:spLocks noGrp="1"/>
          </p:cNvSpPr>
          <p:nvPr>
            <p:ph type="body" sz="quarter" idx="1"/>
          </p:nvPr>
        </p:nvSpPr>
        <p:spPr>
          <a:xfrm>
            <a:off x="406400" y="1548881"/>
            <a:ext cx="5453195" cy="2500446"/>
          </a:xfrm>
          <a:prstGeom prst="rect">
            <a:avLst/>
          </a:prstGeom>
        </p:spPr>
        <p:txBody>
          <a:bodyPr/>
          <a:lstStyle/>
          <a:p>
            <a:pPr marL="0" indent="0">
              <a:spcBef>
                <a:spcPts val="2000"/>
              </a:spcBef>
              <a:buClrTx/>
              <a:buSzTx/>
              <a:buFontTx/>
              <a:buNone/>
              <a:defRPr>
                <a:solidFill>
                  <a:srgbClr val="FF2600"/>
                </a:solidFill>
              </a:defRPr>
            </a:pPr>
            <a:r>
              <a:t>更新</a:t>
            </a:r>
          </a:p>
          <a:p>
            <a:pPr marL="0" indent="0">
              <a:spcBef>
                <a:spcPts val="0"/>
              </a:spcBef>
              <a:buClrTx/>
              <a:buSzTx/>
              <a:buFontTx/>
              <a:buNone/>
            </a:pPr>
            <a:endParaRPr/>
          </a:p>
        </p:txBody>
      </p:sp>
      <p:sp>
        <p:nvSpPr>
          <p:cNvPr id="257" name="线条"/>
          <p:cNvSpPr/>
          <p:nvPr/>
        </p:nvSpPr>
        <p:spPr>
          <a:xfrm flipV="1">
            <a:off x="6413698" y="2527432"/>
            <a:ext cx="1" cy="5437682"/>
          </a:xfrm>
          <a:prstGeom prst="line">
            <a:avLst/>
          </a:prstGeom>
          <a:ln w="38100" cap="rnd">
            <a:solidFill>
              <a:srgbClr val="838787"/>
            </a:solidFill>
            <a:custDash>
              <a:ds d="100000" sp="200000"/>
            </a:custDash>
            <a:miter lim="400000"/>
          </a:ln>
        </p:spPr>
        <p:txBody>
          <a:bodyPr lIns="50800" tIns="50800" rIns="50800" bIns="50800" anchor="ctr"/>
          <a:lstStyle/>
          <a:p>
            <a:pPr algn="ctr">
              <a:lnSpc>
                <a:spcPct val="80000"/>
              </a:lnSpc>
              <a:spcBef>
                <a:spcPts val="0"/>
              </a:spcBef>
              <a:defRPr sz="2800" b="1" cap="all">
                <a:latin typeface="+mn-lt"/>
                <a:ea typeface="+mn-ea"/>
                <a:cs typeface="+mn-cs"/>
                <a:sym typeface="Baskerville"/>
              </a:defRPr>
            </a:pPr>
            <a:endParaRPr/>
          </a:p>
        </p:txBody>
      </p:sp>
      <p:sp>
        <p:nvSpPr>
          <p:cNvPr id="258" name="curl -XPUT &quot;localhost:9200/megacorp/employee/7?pretty&quot; -d '…"/>
          <p:cNvSpPr/>
          <p:nvPr/>
        </p:nvSpPr>
        <p:spPr>
          <a:xfrm>
            <a:off x="558799" y="3617519"/>
            <a:ext cx="5647400" cy="3686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defRPr>
                <a:solidFill>
                  <a:srgbClr val="FFFFFF"/>
                </a:solidFill>
              </a:defRPr>
            </a:pPr>
            <a:r>
              <a:t>curl -XPUT "localhost:9200/megacorp/employee/7?pretty" -d '</a:t>
            </a:r>
          </a:p>
          <a:p>
            <a:pPr>
              <a:lnSpc>
                <a:spcPct val="20000"/>
              </a:lnSpc>
              <a:defRPr>
                <a:solidFill>
                  <a:srgbClr val="FFFFFF"/>
                </a:solidFill>
              </a:defRPr>
            </a:pPr>
            <a:r>
              <a:t>{</a:t>
            </a:r>
          </a:p>
          <a:p>
            <a:pPr>
              <a:lnSpc>
                <a:spcPct val="20000"/>
              </a:lnSpc>
              <a:defRPr>
                <a:solidFill>
                  <a:srgbClr val="FFFFFF"/>
                </a:solidFill>
              </a:defRPr>
            </a:pPr>
            <a:r>
              <a:t>	"first_name": "更新",</a:t>
            </a:r>
          </a:p>
          <a:p>
            <a:pPr>
              <a:lnSpc>
                <a:spcPct val="20000"/>
              </a:lnSpc>
              <a:defRPr>
                <a:solidFill>
                  <a:srgbClr val="FFFFFF"/>
                </a:solidFill>
              </a:defRPr>
            </a:pPr>
            <a:r>
              <a:t>	"last_name": "简单测试",</a:t>
            </a:r>
          </a:p>
          <a:p>
            <a:pPr>
              <a:lnSpc>
                <a:spcPct val="20000"/>
              </a:lnSpc>
              <a:defRPr>
                <a:solidFill>
                  <a:srgbClr val="FFFFFF"/>
                </a:solidFill>
              </a:defRPr>
            </a:pPr>
            <a:r>
              <a:t>	"age": 22,</a:t>
            </a:r>
          </a:p>
          <a:p>
            <a:pPr>
              <a:lnSpc>
                <a:spcPct val="20000"/>
              </a:lnSpc>
              <a:defRPr>
                <a:solidFill>
                  <a:srgbClr val="FFFFFF"/>
                </a:solidFill>
              </a:defRPr>
            </a:pPr>
            <a:r>
              <a:t>	"about": "看",</a:t>
            </a:r>
          </a:p>
          <a:p>
            <a:pPr>
              <a:lnSpc>
                <a:spcPct val="20000"/>
              </a:lnSpc>
              <a:defRPr>
                <a:solidFill>
                  <a:srgbClr val="FFFFFF"/>
                </a:solidFill>
              </a:defRPr>
            </a:pPr>
            <a:r>
              <a:t>	"interests": ["e-bussiness"]</a:t>
            </a:r>
          </a:p>
          <a:p>
            <a:pPr>
              <a:lnSpc>
                <a:spcPct val="20000"/>
              </a:lnSpc>
              <a:defRPr>
                <a:solidFill>
                  <a:srgbClr val="FFFFFF"/>
                </a:solidFill>
              </a:defRPr>
            </a:pPr>
            <a:r>
              <a:t>}'</a:t>
            </a:r>
          </a:p>
        </p:txBody>
      </p:sp>
      <p:sp>
        <p:nvSpPr>
          <p:cNvPr id="259" name="{…"/>
          <p:cNvSpPr/>
          <p:nvPr/>
        </p:nvSpPr>
        <p:spPr>
          <a:xfrm>
            <a:off x="7145204" y="3185159"/>
            <a:ext cx="2973325" cy="455168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nSpc>
                <a:spcPct val="20000"/>
              </a:lnSpc>
              <a:defRPr>
                <a:solidFill>
                  <a:srgbClr val="FFFFFF"/>
                </a:solidFill>
              </a:defRPr>
            </a:pPr>
            <a:r>
              <a:t>{</a:t>
            </a:r>
          </a:p>
          <a:p>
            <a:pPr>
              <a:lnSpc>
                <a:spcPct val="20000"/>
              </a:lnSpc>
              <a:defRPr>
                <a:solidFill>
                  <a:srgbClr val="FFFFFF"/>
                </a:solidFill>
              </a:defRPr>
            </a:pPr>
            <a:r>
              <a:t>  "_index" : "megacorp",</a:t>
            </a:r>
          </a:p>
          <a:p>
            <a:pPr>
              <a:lnSpc>
                <a:spcPct val="20000"/>
              </a:lnSpc>
              <a:defRPr>
                <a:solidFill>
                  <a:srgbClr val="FFFFFF"/>
                </a:solidFill>
              </a:defRPr>
            </a:pPr>
            <a:r>
              <a:t>  "_type" : "employee",</a:t>
            </a:r>
          </a:p>
          <a:p>
            <a:pPr>
              <a:lnSpc>
                <a:spcPct val="20000"/>
              </a:lnSpc>
              <a:defRPr>
                <a:solidFill>
                  <a:srgbClr val="FFFFFF"/>
                </a:solidFill>
              </a:defRPr>
            </a:pPr>
            <a:r>
              <a:t>  "_id" : "7",</a:t>
            </a:r>
          </a:p>
          <a:p>
            <a:pPr>
              <a:lnSpc>
                <a:spcPct val="20000"/>
              </a:lnSpc>
              <a:defRPr>
                <a:solidFill>
                  <a:srgbClr val="FFFFFF"/>
                </a:solidFill>
              </a:defRPr>
            </a:pPr>
            <a:r>
              <a:t>  "_version" : 6,</a:t>
            </a:r>
          </a:p>
          <a:p>
            <a:pPr>
              <a:lnSpc>
                <a:spcPct val="20000"/>
              </a:lnSpc>
              <a:defRPr>
                <a:solidFill>
                  <a:srgbClr val="FFFFFF"/>
                </a:solidFill>
              </a:defRPr>
            </a:pPr>
            <a:r>
              <a:t>  "_shards" : {</a:t>
            </a:r>
          </a:p>
          <a:p>
            <a:pPr>
              <a:lnSpc>
                <a:spcPct val="20000"/>
              </a:lnSpc>
              <a:defRPr>
                <a:solidFill>
                  <a:srgbClr val="FFFFFF"/>
                </a:solidFill>
              </a:defRPr>
            </a:pPr>
            <a:r>
              <a:t>    "total" : 2,</a:t>
            </a:r>
          </a:p>
          <a:p>
            <a:pPr>
              <a:lnSpc>
                <a:spcPct val="20000"/>
              </a:lnSpc>
              <a:defRPr>
                <a:solidFill>
                  <a:srgbClr val="FFFFFF"/>
                </a:solidFill>
              </a:defRPr>
            </a:pPr>
            <a:r>
              <a:t>    "successful" : 2,</a:t>
            </a:r>
          </a:p>
          <a:p>
            <a:pPr>
              <a:lnSpc>
                <a:spcPct val="20000"/>
              </a:lnSpc>
              <a:defRPr>
                <a:solidFill>
                  <a:srgbClr val="FFFFFF"/>
                </a:solidFill>
              </a:defRPr>
            </a:pPr>
            <a:r>
              <a:t>    "failed" : 0</a:t>
            </a:r>
          </a:p>
          <a:p>
            <a:pPr>
              <a:lnSpc>
                <a:spcPct val="20000"/>
              </a:lnSpc>
              <a:defRPr>
                <a:solidFill>
                  <a:srgbClr val="FFFFFF"/>
                </a:solidFill>
              </a:defRPr>
            </a:pPr>
            <a:r>
              <a:t>  },</a:t>
            </a:r>
          </a:p>
          <a:p>
            <a:pPr>
              <a:lnSpc>
                <a:spcPct val="20000"/>
              </a:lnSpc>
              <a:defRPr>
                <a:solidFill>
                  <a:srgbClr val="FFFFFF"/>
                </a:solidFill>
              </a:defRPr>
            </a:pPr>
            <a:r>
              <a:t>  "created" : false</a:t>
            </a:r>
          </a:p>
          <a:p>
            <a:pPr>
              <a:lnSpc>
                <a:spcPct val="20000"/>
              </a:lnSpc>
              <a:defRPr>
                <a:solidFill>
                  <a:srgbClr val="FFFFFF"/>
                </a:solidFill>
              </a:defRPr>
            </a:pPr>
            <a:r>
              <a: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查"/>
          <p:cNvSpPr>
            <a:spLocks noGrp="1"/>
          </p:cNvSpPr>
          <p:nvPr>
            <p:ph type="body" idx="13"/>
          </p:nvPr>
        </p:nvSpPr>
        <p:spPr>
          <a:prstGeom prst="rect">
            <a:avLst/>
          </a:prstGeom>
        </p:spPr>
        <p:txBody>
          <a:bodyPr/>
          <a:lstStyle/>
          <a:p>
            <a:r>
              <a:t>查</a:t>
            </a:r>
          </a:p>
        </p:txBody>
      </p:sp>
      <p:sp>
        <p:nvSpPr>
          <p:cNvPr id="264" name="检索…"/>
          <p:cNvSpPr>
            <a:spLocks noGrp="1"/>
          </p:cNvSpPr>
          <p:nvPr>
            <p:ph type="body" idx="1"/>
          </p:nvPr>
        </p:nvSpPr>
        <p:spPr>
          <a:xfrm>
            <a:off x="406400" y="1548881"/>
            <a:ext cx="12192000" cy="8021374"/>
          </a:xfrm>
          <a:prstGeom prst="rect">
            <a:avLst/>
          </a:prstGeom>
        </p:spPr>
        <p:txBody>
          <a:bodyPr/>
          <a:lstStyle/>
          <a:p>
            <a:pPr marL="0" indent="0">
              <a:spcBef>
                <a:spcPts val="2000"/>
              </a:spcBef>
              <a:buClrTx/>
              <a:buSzTx/>
              <a:buFontTx/>
              <a:buNone/>
              <a:defRPr>
                <a:solidFill>
                  <a:srgbClr val="FF2600"/>
                </a:solidFill>
              </a:defRPr>
            </a:pPr>
            <a:r>
              <a:rPr lang="zh-CN" altLang="en-US" dirty="0"/>
              <a:t>查询</a:t>
            </a:r>
            <a:endParaRPr dirty="0"/>
          </a:p>
          <a:p>
            <a:pPr marL="0" indent="0">
              <a:spcBef>
                <a:spcPts val="0"/>
              </a:spcBef>
              <a:buClrTx/>
              <a:buSzTx/>
              <a:buFontTx/>
              <a:buNone/>
            </a:pPr>
            <a:r>
              <a:rPr dirty="0" err="1"/>
              <a:t>协调节点使用文档的</a:t>
            </a:r>
            <a:r>
              <a:rPr dirty="0"/>
              <a:t> _id </a:t>
            </a:r>
            <a:r>
              <a:rPr dirty="0" err="1"/>
              <a:t>确定文档属于分片n，将请求转发至分片n，分片n执行请求并返回给协调节点，协调节点返回给客户端</a:t>
            </a:r>
            <a:endParaRPr dirty="0"/>
          </a:p>
          <a:p>
            <a:pPr marL="0" indent="0">
              <a:spcBef>
                <a:spcPts val="0"/>
              </a:spcBef>
              <a:buClrTx/>
              <a:buSzTx/>
              <a:buFontTx/>
              <a:buNone/>
            </a:pPr>
            <a:r>
              <a:rPr dirty="0" err="1"/>
              <a:t>检索的时候，对于读请求，为了平衡负载，请求节点会为每个请求选择不同的分片，它会循环所有分片副本</a:t>
            </a:r>
            <a:endParaRPr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查"/>
          <p:cNvSpPr>
            <a:spLocks noGrp="1"/>
          </p:cNvSpPr>
          <p:nvPr>
            <p:ph type="body" idx="13"/>
          </p:nvPr>
        </p:nvSpPr>
        <p:spPr>
          <a:prstGeom prst="rect">
            <a:avLst/>
          </a:prstGeom>
        </p:spPr>
        <p:txBody>
          <a:bodyPr/>
          <a:lstStyle/>
          <a:p>
            <a:r>
              <a:t>查</a:t>
            </a:r>
          </a:p>
        </p:txBody>
      </p:sp>
      <p:sp>
        <p:nvSpPr>
          <p:cNvPr id="267" name="检索"/>
          <p:cNvSpPr>
            <a:spLocks noGrp="1"/>
          </p:cNvSpPr>
          <p:nvPr>
            <p:ph type="body" sz="quarter" idx="1"/>
          </p:nvPr>
        </p:nvSpPr>
        <p:spPr>
          <a:xfrm>
            <a:off x="406400" y="1548881"/>
            <a:ext cx="5453195" cy="2500446"/>
          </a:xfrm>
          <a:prstGeom prst="rect">
            <a:avLst/>
          </a:prstGeom>
        </p:spPr>
        <p:txBody>
          <a:bodyPr/>
          <a:lstStyle/>
          <a:p>
            <a:pPr marL="0" indent="0">
              <a:spcBef>
                <a:spcPts val="2000"/>
              </a:spcBef>
              <a:buClrTx/>
              <a:buSzTx/>
              <a:buFontTx/>
              <a:buNone/>
              <a:defRPr>
                <a:solidFill>
                  <a:srgbClr val="FF2600"/>
                </a:solidFill>
              </a:defRPr>
            </a:pPr>
            <a:r>
              <a:t>检索</a:t>
            </a:r>
          </a:p>
          <a:p>
            <a:pPr marL="0" indent="0">
              <a:spcBef>
                <a:spcPts val="0"/>
              </a:spcBef>
              <a:buClrTx/>
              <a:buSzTx/>
              <a:buFontTx/>
              <a:buNone/>
            </a:pPr>
            <a:endParaRPr/>
          </a:p>
        </p:txBody>
      </p:sp>
      <p:sp>
        <p:nvSpPr>
          <p:cNvPr id="268" name="线条"/>
          <p:cNvSpPr/>
          <p:nvPr/>
        </p:nvSpPr>
        <p:spPr>
          <a:xfrm flipV="1">
            <a:off x="6413698" y="2527432"/>
            <a:ext cx="1" cy="5437682"/>
          </a:xfrm>
          <a:prstGeom prst="line">
            <a:avLst/>
          </a:prstGeom>
          <a:ln w="38100" cap="rnd">
            <a:solidFill>
              <a:srgbClr val="838787"/>
            </a:solidFill>
            <a:custDash>
              <a:ds d="100000" sp="200000"/>
            </a:custDash>
            <a:miter lim="400000"/>
          </a:ln>
        </p:spPr>
        <p:txBody>
          <a:bodyPr lIns="50800" tIns="50800" rIns="50800" bIns="50800" anchor="ctr"/>
          <a:lstStyle/>
          <a:p>
            <a:pPr algn="ctr">
              <a:lnSpc>
                <a:spcPct val="80000"/>
              </a:lnSpc>
              <a:spcBef>
                <a:spcPts val="0"/>
              </a:spcBef>
              <a:defRPr sz="2800" b="1" cap="all">
                <a:latin typeface="+mn-lt"/>
                <a:ea typeface="+mn-ea"/>
                <a:cs typeface="+mn-cs"/>
                <a:sym typeface="Baskerville"/>
              </a:defRPr>
            </a:pPr>
            <a:endParaRPr/>
          </a:p>
        </p:txBody>
      </p:sp>
      <p:sp>
        <p:nvSpPr>
          <p:cNvPr id="269" name="curl -XGET &quot;localhost:9200/megacorp/employee/7?pretty&quot;"/>
          <p:cNvSpPr/>
          <p:nvPr/>
        </p:nvSpPr>
        <p:spPr>
          <a:xfrm>
            <a:off x="558799" y="5067299"/>
            <a:ext cx="5647400" cy="787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a:solidFill>
                  <a:srgbClr val="FFFFFF"/>
                </a:solidFill>
              </a:defRPr>
            </a:lvl1pPr>
          </a:lstStyle>
          <a:p>
            <a:r>
              <a:t>curl -XGET "localhost:9200/megacorp/employee/7?pretty"</a:t>
            </a:r>
          </a:p>
        </p:txBody>
      </p:sp>
      <p:sp>
        <p:nvSpPr>
          <p:cNvPr id="270" name="{…"/>
          <p:cNvSpPr/>
          <p:nvPr/>
        </p:nvSpPr>
        <p:spPr>
          <a:xfrm>
            <a:off x="7145204" y="2805989"/>
            <a:ext cx="3683001" cy="531002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nSpc>
                <a:spcPct val="20000"/>
              </a:lnSpc>
              <a:defRPr>
                <a:solidFill>
                  <a:srgbClr val="FFFFFF"/>
                </a:solidFill>
              </a:defRPr>
            </a:pPr>
            <a:r>
              <a:t>{</a:t>
            </a:r>
          </a:p>
          <a:p>
            <a:pPr>
              <a:lnSpc>
                <a:spcPct val="20000"/>
              </a:lnSpc>
              <a:defRPr>
                <a:solidFill>
                  <a:srgbClr val="FFFFFF"/>
                </a:solidFill>
              </a:defRPr>
            </a:pPr>
            <a:r>
              <a:t>  "_index" : "megacorp",</a:t>
            </a:r>
          </a:p>
          <a:p>
            <a:pPr>
              <a:lnSpc>
                <a:spcPct val="20000"/>
              </a:lnSpc>
              <a:defRPr>
                <a:solidFill>
                  <a:srgbClr val="FFFFFF"/>
                </a:solidFill>
              </a:defRPr>
            </a:pPr>
            <a:r>
              <a:t>  "_type" : "employee",</a:t>
            </a:r>
          </a:p>
          <a:p>
            <a:pPr>
              <a:lnSpc>
                <a:spcPct val="20000"/>
              </a:lnSpc>
              <a:defRPr>
                <a:solidFill>
                  <a:srgbClr val="FFFFFF"/>
                </a:solidFill>
              </a:defRPr>
            </a:pPr>
            <a:r>
              <a:t>  "_id" : "7",</a:t>
            </a:r>
          </a:p>
          <a:p>
            <a:pPr>
              <a:lnSpc>
                <a:spcPct val="20000"/>
              </a:lnSpc>
              <a:defRPr>
                <a:solidFill>
                  <a:srgbClr val="FFFFFF"/>
                </a:solidFill>
              </a:defRPr>
            </a:pPr>
            <a:r>
              <a:t>  "_version" : 1,</a:t>
            </a:r>
          </a:p>
          <a:p>
            <a:pPr>
              <a:lnSpc>
                <a:spcPct val="20000"/>
              </a:lnSpc>
              <a:defRPr>
                <a:solidFill>
                  <a:srgbClr val="FFFFFF"/>
                </a:solidFill>
              </a:defRPr>
            </a:pPr>
            <a:r>
              <a:t>  "found" : true,</a:t>
            </a:r>
          </a:p>
          <a:p>
            <a:pPr>
              <a:lnSpc>
                <a:spcPct val="20000"/>
              </a:lnSpc>
              <a:defRPr>
                <a:solidFill>
                  <a:srgbClr val="FFFFFF"/>
                </a:solidFill>
              </a:defRPr>
            </a:pPr>
            <a:r>
              <a:t>  "_source" : {</a:t>
            </a:r>
          </a:p>
          <a:p>
            <a:pPr>
              <a:lnSpc>
                <a:spcPct val="20000"/>
              </a:lnSpc>
              <a:defRPr>
                <a:solidFill>
                  <a:srgbClr val="FFFFFF"/>
                </a:solidFill>
              </a:defRPr>
            </a:pPr>
            <a:r>
              <a:t>    "first_name" : "更新",</a:t>
            </a:r>
          </a:p>
          <a:p>
            <a:pPr>
              <a:lnSpc>
                <a:spcPct val="20000"/>
              </a:lnSpc>
              <a:defRPr>
                <a:solidFill>
                  <a:srgbClr val="FFFFFF"/>
                </a:solidFill>
              </a:defRPr>
            </a:pPr>
            <a:r>
              <a:t>    "last_name" : "简单测试",</a:t>
            </a:r>
          </a:p>
          <a:p>
            <a:pPr>
              <a:lnSpc>
                <a:spcPct val="20000"/>
              </a:lnSpc>
              <a:defRPr>
                <a:solidFill>
                  <a:srgbClr val="FFFFFF"/>
                </a:solidFill>
              </a:defRPr>
            </a:pPr>
            <a:r>
              <a:t>    "age" : 22,</a:t>
            </a:r>
          </a:p>
          <a:p>
            <a:pPr>
              <a:lnSpc>
                <a:spcPct val="20000"/>
              </a:lnSpc>
              <a:defRPr>
                <a:solidFill>
                  <a:srgbClr val="FFFFFF"/>
                </a:solidFill>
              </a:defRPr>
            </a:pPr>
            <a:r>
              <a:t>    "about" : "看",</a:t>
            </a:r>
          </a:p>
          <a:p>
            <a:pPr>
              <a:lnSpc>
                <a:spcPct val="20000"/>
              </a:lnSpc>
              <a:defRPr>
                <a:solidFill>
                  <a:srgbClr val="FFFFFF"/>
                </a:solidFill>
              </a:defRPr>
            </a:pPr>
            <a:r>
              <a:t>    "interests" : [ "e-bussiness" ]</a:t>
            </a:r>
          </a:p>
          <a:p>
            <a:pPr>
              <a:lnSpc>
                <a:spcPct val="20000"/>
              </a:lnSpc>
              <a:defRPr>
                <a:solidFill>
                  <a:srgbClr val="FFFFFF"/>
                </a:solidFill>
              </a:defRPr>
            </a:pPr>
            <a:r>
              <a:t>  }</a:t>
            </a:r>
          </a:p>
          <a:p>
            <a:pPr>
              <a:lnSpc>
                <a:spcPct val="20000"/>
              </a:lnSpc>
              <a:defRPr>
                <a:solidFill>
                  <a:srgbClr val="FFFFFF"/>
                </a:solidFill>
              </a:defRPr>
            </a:pPr>
            <a:r>
              <a: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索引"/>
          <p:cNvSpPr>
            <a:spLocks noGrp="1"/>
          </p:cNvSpPr>
          <p:nvPr>
            <p:ph type="body" idx="13"/>
          </p:nvPr>
        </p:nvSpPr>
        <p:spPr>
          <a:prstGeom prst="rect">
            <a:avLst/>
          </a:prstGeom>
        </p:spPr>
        <p:txBody>
          <a:bodyPr/>
          <a:lstStyle/>
          <a:p>
            <a:r>
              <a:t>索引</a:t>
            </a:r>
          </a:p>
        </p:txBody>
      </p:sp>
      <p:sp>
        <p:nvSpPr>
          <p:cNvPr id="273" name="索引（名词）…"/>
          <p:cNvSpPr>
            <a:spLocks noGrp="1"/>
          </p:cNvSpPr>
          <p:nvPr>
            <p:ph type="body" idx="1"/>
          </p:nvPr>
        </p:nvSpPr>
        <p:spPr>
          <a:xfrm>
            <a:off x="406400" y="1548881"/>
            <a:ext cx="12192000" cy="6108701"/>
          </a:xfrm>
          <a:prstGeom prst="rect">
            <a:avLst/>
          </a:prstGeom>
        </p:spPr>
        <p:txBody>
          <a:bodyPr/>
          <a:lstStyle/>
          <a:p>
            <a:pPr marL="0" indent="0" defTabSz="578358">
              <a:spcBef>
                <a:spcPts val="1900"/>
              </a:spcBef>
              <a:buClrTx/>
              <a:buSzTx/>
              <a:buFontTx/>
              <a:buNone/>
              <a:defRPr sz="3366">
                <a:solidFill>
                  <a:srgbClr val="FF2600"/>
                </a:solidFill>
              </a:defRPr>
            </a:pPr>
            <a:r>
              <a:t>索引（名词）</a:t>
            </a:r>
          </a:p>
          <a:p>
            <a:pPr marL="0" indent="0" defTabSz="578358">
              <a:spcBef>
                <a:spcPts val="0"/>
              </a:spcBef>
              <a:buClrTx/>
              <a:buSzTx/>
              <a:buFontTx/>
              <a:buNone/>
              <a:defRPr sz="3366"/>
            </a:pPr>
            <a:r>
              <a:t>ES中组织数据的逻辑空间，一个索引就是一个拥有相似特征的数据的集合</a:t>
            </a:r>
          </a:p>
          <a:p>
            <a:pPr marL="0" indent="0" defTabSz="578358">
              <a:spcBef>
                <a:spcPts val="1900"/>
              </a:spcBef>
              <a:buClrTx/>
              <a:buSzTx/>
              <a:buFontTx/>
              <a:buNone/>
              <a:defRPr sz="3366">
                <a:solidFill>
                  <a:srgbClr val="FF2600"/>
                </a:solidFill>
              </a:defRPr>
            </a:pPr>
            <a:r>
              <a:t>索引（动词）</a:t>
            </a:r>
          </a:p>
          <a:p>
            <a:pPr marL="0" indent="0" defTabSz="578358">
              <a:spcBef>
                <a:spcPts val="1900"/>
              </a:spcBef>
              <a:buClrTx/>
              <a:buSzTx/>
              <a:buFontTx/>
              <a:buNone/>
              <a:defRPr sz="3366"/>
            </a:pPr>
            <a:r>
              <a:t>【索引一个文档】表示把一个文档存储到索引(名词)里，以便查询，类似有发送索引请求、转发索引请求</a:t>
            </a:r>
          </a:p>
          <a:p>
            <a:pPr marL="0" indent="0" defTabSz="578358">
              <a:spcBef>
                <a:spcPts val="0"/>
              </a:spcBef>
              <a:buClrTx/>
              <a:buSzTx/>
              <a:buFontTx/>
              <a:buNone/>
              <a:defRPr sz="3366">
                <a:solidFill>
                  <a:srgbClr val="FF2600"/>
                </a:solidFill>
              </a:defRPr>
            </a:pPr>
            <a:r>
              <a:t>倒排索引</a:t>
            </a:r>
          </a:p>
          <a:p>
            <a:pPr marL="0" indent="0" defTabSz="578358">
              <a:spcBef>
                <a:spcPts val="2700"/>
              </a:spcBef>
              <a:buClrTx/>
              <a:buSzTx/>
              <a:buFontTx/>
              <a:buNone/>
              <a:defRPr sz="3366"/>
            </a:pPr>
            <a:r>
              <a:t>传统数据库为特定列增加一个索引，例如B-Tree索引加速检索，ES和Lucene使用一种叫倒排索引的数据结构来达到同样目的</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映射"/>
          <p:cNvSpPr>
            <a:spLocks noGrp="1"/>
          </p:cNvSpPr>
          <p:nvPr>
            <p:ph type="body" idx="13"/>
          </p:nvPr>
        </p:nvSpPr>
        <p:spPr>
          <a:prstGeom prst="rect">
            <a:avLst/>
          </a:prstGeom>
        </p:spPr>
        <p:txBody>
          <a:bodyPr/>
          <a:lstStyle/>
          <a:p>
            <a:r>
              <a:t>映射</a:t>
            </a:r>
          </a:p>
        </p:txBody>
      </p:sp>
      <p:sp>
        <p:nvSpPr>
          <p:cNvPr id="276" name="映射(mapping)        ---字段定义…"/>
          <p:cNvSpPr>
            <a:spLocks noGrp="1"/>
          </p:cNvSpPr>
          <p:nvPr>
            <p:ph type="body" idx="1"/>
          </p:nvPr>
        </p:nvSpPr>
        <p:spPr>
          <a:xfrm>
            <a:off x="406400" y="1548881"/>
            <a:ext cx="12192000" cy="8021374"/>
          </a:xfrm>
          <a:prstGeom prst="rect">
            <a:avLst/>
          </a:prstGeom>
        </p:spPr>
        <p:txBody>
          <a:bodyPr/>
          <a:lstStyle/>
          <a:p>
            <a:pPr marL="0" indent="0">
              <a:spcBef>
                <a:spcPts val="2000"/>
              </a:spcBef>
              <a:buClrTx/>
              <a:buSzTx/>
              <a:buFontTx/>
              <a:buNone/>
              <a:defRPr>
                <a:solidFill>
                  <a:srgbClr val="FF2600"/>
                </a:solidFill>
              </a:defRPr>
            </a:pPr>
            <a:r>
              <a:t>映射(mapping)        </a:t>
            </a:r>
            <a:r>
              <a:rPr>
                <a:solidFill>
                  <a:schemeClr val="accent1">
                    <a:hueOff val="-84091"/>
                    <a:satOff val="15316"/>
                    <a:lumOff val="24313"/>
                  </a:schemeClr>
                </a:solidFill>
              </a:rPr>
              <a:t>---字段定义</a:t>
            </a:r>
          </a:p>
          <a:p>
            <a:pPr marL="0" indent="0">
              <a:spcBef>
                <a:spcPts val="2000"/>
              </a:spcBef>
              <a:buClrTx/>
              <a:buSzTx/>
              <a:buFontTx/>
              <a:buNone/>
            </a:pPr>
            <a:r>
              <a:t>索引中每个文档都有一个类型(type)，一个映射定义了字段类型，以及字段被ES处理的方式，当索引一个包含新字段的文档，ES将使用动态映射猜测字段类型</a:t>
            </a:r>
          </a:p>
          <a:p>
            <a:pPr marL="0" indent="0">
              <a:spcBef>
                <a:spcPts val="2000"/>
              </a:spcBef>
              <a:buClrTx/>
              <a:buSzTx/>
              <a:buFontTx/>
              <a:buNone/>
            </a:pPr>
            <a:r>
              <a:t>对于 string 字段，两个最重要的映射参数是 index 和 analyer</a:t>
            </a:r>
          </a:p>
        </p:txBody>
      </p:sp>
      <p:graphicFrame>
        <p:nvGraphicFramePr>
          <p:cNvPr id="277" name="表格"/>
          <p:cNvGraphicFramePr/>
          <p:nvPr/>
        </p:nvGraphicFramePr>
        <p:xfrm>
          <a:off x="849296" y="5863171"/>
          <a:ext cx="11306206" cy="2216150"/>
        </p:xfrm>
        <a:graphic>
          <a:graphicData uri="http://schemas.openxmlformats.org/drawingml/2006/table">
            <a:tbl>
              <a:tblPr firstRow="1">
                <a:tableStyleId>{4C3C2611-4C71-4FC5-86AE-919BDF0F9419}</a:tableStyleId>
              </a:tblPr>
              <a:tblGrid>
                <a:gridCol w="4707019">
                  <a:extLst>
                    <a:ext uri="{9D8B030D-6E8A-4147-A177-3AD203B41FA5}">
                      <a16:colId xmlns:a16="http://schemas.microsoft.com/office/drawing/2014/main" val="20000"/>
                    </a:ext>
                  </a:extLst>
                </a:gridCol>
                <a:gridCol w="6599187">
                  <a:extLst>
                    <a:ext uri="{9D8B030D-6E8A-4147-A177-3AD203B41FA5}">
                      <a16:colId xmlns:a16="http://schemas.microsoft.com/office/drawing/2014/main" val="20001"/>
                    </a:ext>
                  </a:extLst>
                </a:gridCol>
              </a:tblGrid>
              <a:tr h="558800">
                <a:tc>
                  <a:txBody>
                    <a:bodyPr/>
                    <a:lstStyle/>
                    <a:p>
                      <a:pPr algn="ctr">
                        <a:lnSpc>
                          <a:spcPct val="100000"/>
                        </a:lnSpc>
                        <a:defRPr sz="1800" b="0">
                          <a:solidFill>
                            <a:srgbClr val="000000"/>
                          </a:solidFill>
                        </a:defRPr>
                      </a:pPr>
                      <a:r>
                        <a:rPr sz="2400">
                          <a:solidFill>
                            <a:srgbClr val="FFFFFF"/>
                          </a:solidFill>
                          <a:sym typeface="Avenir Next Demi Bold"/>
                        </a:rPr>
                        <a:t>值</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63500">
                      <a:solidFill>
                        <a:srgbClr val="FFFFFF"/>
                      </a:solidFill>
                      <a:miter lim="400000"/>
                    </a:lnB>
                    <a:solidFill>
                      <a:schemeClr val="accent1"/>
                    </a:solidFill>
                  </a:tcPr>
                </a:tc>
                <a:tc>
                  <a:txBody>
                    <a:bodyPr/>
                    <a:lstStyle/>
                    <a:p>
                      <a:pPr algn="ctr">
                        <a:lnSpc>
                          <a:spcPct val="100000"/>
                        </a:lnSpc>
                        <a:defRPr sz="1800" b="0">
                          <a:solidFill>
                            <a:srgbClr val="000000"/>
                          </a:solidFill>
                        </a:defRPr>
                      </a:pPr>
                      <a:r>
                        <a:rPr sz="2400">
                          <a:solidFill>
                            <a:srgbClr val="FFFFFF"/>
                          </a:solidFill>
                          <a:sym typeface="Avenir Next Demi Bold"/>
                        </a:rPr>
                        <a:t>解释</a:t>
                      </a:r>
                    </a:p>
                  </a:txBody>
                  <a:tcPr marL="50800" marR="50800" marT="50800" marB="50800" anchor="ctr" horzOverflow="overflow">
                    <a:lnL w="12700">
                      <a:solidFill>
                        <a:srgbClr val="FFFFFF"/>
                      </a:solidFill>
                      <a:miter lim="400000"/>
                    </a:lnL>
                    <a:lnR w="25400">
                      <a:solidFill>
                        <a:srgbClr val="FFFFFF"/>
                      </a:solidFill>
                      <a:miter lim="400000"/>
                    </a:lnR>
                    <a:lnT w="12700">
                      <a:solidFill>
                        <a:srgbClr val="FFFFFF"/>
                      </a:solidFill>
                      <a:miter lim="400000"/>
                    </a:lnT>
                    <a:lnB w="63500">
                      <a:solidFill>
                        <a:srgbClr val="FFFFFF"/>
                      </a:solidFill>
                      <a:miter lim="400000"/>
                    </a:lnB>
                    <a:solidFill>
                      <a:schemeClr val="accent1"/>
                    </a:solidFill>
                  </a:tcPr>
                </a:tc>
                <a:extLst>
                  <a:ext uri="{0D108BD9-81ED-4DB2-BD59-A6C34878D82A}">
                    <a16:rowId xmlns:a16="http://schemas.microsoft.com/office/drawing/2014/main" val="10000"/>
                  </a:ext>
                </a:extLst>
              </a:tr>
              <a:tr h="565150">
                <a:tc>
                  <a:txBody>
                    <a:bodyPr/>
                    <a:lstStyle/>
                    <a:p>
                      <a:pPr algn="ctr">
                        <a:lnSpc>
                          <a:spcPct val="100000"/>
                        </a:lnSpc>
                        <a:defRPr sz="1800">
                          <a:solidFill>
                            <a:srgbClr val="000000"/>
                          </a:solidFill>
                        </a:defRPr>
                      </a:pPr>
                      <a:r>
                        <a:rPr sz="2400">
                          <a:solidFill>
                            <a:srgbClr val="222222"/>
                          </a:solidFill>
                          <a:sym typeface="Avenir Next Medium"/>
                        </a:rPr>
                        <a:t>analyzed</a:t>
                      </a:r>
                    </a:p>
                  </a:txBody>
                  <a:tcPr marL="50800" marR="50800" marT="50800" marB="50800" anchor="ctr" horzOverflow="overflow">
                    <a:lnL w="12700">
                      <a:solidFill>
                        <a:srgbClr val="FFFFFF"/>
                      </a:solidFill>
                      <a:miter lim="400000"/>
                    </a:lnL>
                    <a:lnR w="25400">
                      <a:solidFill>
                        <a:srgbClr val="FFFFFF"/>
                      </a:solidFill>
                      <a:miter lim="400000"/>
                    </a:lnR>
                    <a:lnT w="63500">
                      <a:solidFill>
                        <a:srgbClr val="FFFFFF"/>
                      </a:solidFill>
                      <a:miter lim="400000"/>
                    </a:lnT>
                    <a:lnB w="25400">
                      <a:solidFill>
                        <a:srgbClr val="FFFFFF"/>
                      </a:solidFill>
                      <a:miter lim="400000"/>
                    </a:lnB>
                    <a:solidFill>
                      <a:schemeClr val="accent1">
                        <a:hueOff val="-84091"/>
                        <a:satOff val="15316"/>
                        <a:lumOff val="24313"/>
                      </a:schemeClr>
                    </a:solidFill>
                  </a:tcPr>
                </a:tc>
                <a:tc>
                  <a:txBody>
                    <a:bodyPr/>
                    <a:lstStyle/>
                    <a:p>
                      <a:pPr algn="ctr">
                        <a:lnSpc>
                          <a:spcPct val="100000"/>
                        </a:lnSpc>
                        <a:defRPr sz="1800">
                          <a:solidFill>
                            <a:srgbClr val="000000"/>
                          </a:solidFill>
                        </a:defRPr>
                      </a:pPr>
                      <a:r>
                        <a:rPr sz="2400">
                          <a:solidFill>
                            <a:srgbClr val="222222"/>
                          </a:solidFill>
                          <a:sym typeface="Avenir Next Medium"/>
                        </a:rPr>
                        <a:t>分析，即全文形式索引此字段</a:t>
                      </a:r>
                    </a:p>
                  </a:txBody>
                  <a:tcPr marL="50800" marR="50800" marT="50800" marB="50800" anchor="ctr" horzOverflow="overflow">
                    <a:lnL w="25400">
                      <a:solidFill>
                        <a:srgbClr val="FFFFFF"/>
                      </a:solidFill>
                      <a:miter lim="400000"/>
                    </a:lnL>
                    <a:lnR w="25400">
                      <a:solidFill>
                        <a:srgbClr val="FFFFFF"/>
                      </a:solidFill>
                      <a:miter lim="400000"/>
                    </a:lnR>
                    <a:lnT w="63500">
                      <a:solidFill>
                        <a:srgbClr val="FFFFFF"/>
                      </a:solidFill>
                      <a:miter lim="400000"/>
                    </a:lnT>
                    <a:lnB w="25400">
                      <a:solidFill>
                        <a:srgbClr val="FFFFFF"/>
                      </a:solidFill>
                      <a:miter lim="400000"/>
                    </a:lnB>
                    <a:solidFill>
                      <a:schemeClr val="accent1">
                        <a:hueOff val="-84091"/>
                        <a:satOff val="15316"/>
                        <a:lumOff val="24313"/>
                      </a:schemeClr>
                    </a:solidFill>
                  </a:tcPr>
                </a:tc>
                <a:extLst>
                  <a:ext uri="{0D108BD9-81ED-4DB2-BD59-A6C34878D82A}">
                    <a16:rowId xmlns:a16="http://schemas.microsoft.com/office/drawing/2014/main" val="10001"/>
                  </a:ext>
                </a:extLst>
              </a:tr>
              <a:tr h="546100">
                <a:tc>
                  <a:txBody>
                    <a:bodyPr/>
                    <a:lstStyle/>
                    <a:p>
                      <a:pPr algn="ctr">
                        <a:lnSpc>
                          <a:spcPct val="100000"/>
                        </a:lnSpc>
                        <a:defRPr sz="1800">
                          <a:solidFill>
                            <a:srgbClr val="000000"/>
                          </a:solidFill>
                        </a:defRPr>
                      </a:pPr>
                      <a:r>
                        <a:rPr sz="2400">
                          <a:solidFill>
                            <a:srgbClr val="222222"/>
                          </a:solidFill>
                          <a:sym typeface="Avenir Next Medium"/>
                        </a:rPr>
                        <a:t>not_analyzed</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tc>
                  <a:txBody>
                    <a:bodyPr/>
                    <a:lstStyle/>
                    <a:p>
                      <a:pPr algn="ctr">
                        <a:lnSpc>
                          <a:spcPct val="100000"/>
                        </a:lnSpc>
                        <a:defRPr sz="1800">
                          <a:solidFill>
                            <a:srgbClr val="000000"/>
                          </a:solidFill>
                        </a:defRPr>
                      </a:pPr>
                      <a:r>
                        <a:rPr sz="2400">
                          <a:solidFill>
                            <a:srgbClr val="222222"/>
                          </a:solidFill>
                          <a:sym typeface="Avenir Next Medium"/>
                        </a:rPr>
                        <a:t>索引这个字段，索引内容和指定值一样</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2">
                        <a:hueOff val="58624"/>
                        <a:satOff val="8984"/>
                        <a:lumOff val="25490"/>
                      </a:schemeClr>
                    </a:solidFill>
                  </a:tcPr>
                </a:tc>
                <a:extLst>
                  <a:ext uri="{0D108BD9-81ED-4DB2-BD59-A6C34878D82A}">
                    <a16:rowId xmlns:a16="http://schemas.microsoft.com/office/drawing/2014/main" val="10002"/>
                  </a:ext>
                </a:extLst>
              </a:tr>
              <a:tr h="546100">
                <a:tc>
                  <a:txBody>
                    <a:bodyPr/>
                    <a:lstStyle/>
                    <a:p>
                      <a:pPr algn="ctr">
                        <a:lnSpc>
                          <a:spcPct val="100000"/>
                        </a:lnSpc>
                        <a:defRPr sz="1800">
                          <a:solidFill>
                            <a:srgbClr val="000000"/>
                          </a:solidFill>
                        </a:defRPr>
                      </a:pPr>
                      <a:r>
                        <a:rPr sz="2400">
                          <a:solidFill>
                            <a:srgbClr val="222222"/>
                          </a:solidFill>
                          <a:sym typeface="Avenir Next Medium"/>
                        </a:rPr>
                        <a:t>no</a:t>
                      </a:r>
                    </a:p>
                  </a:txBody>
                  <a:tcPr marL="50800" marR="50800" marT="50800" marB="50800" anchor="ctr" horzOverflow="overflow">
                    <a:lnL w="127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tc>
                  <a:txBody>
                    <a:bodyPr/>
                    <a:lstStyle/>
                    <a:p>
                      <a:pPr algn="ctr">
                        <a:lnSpc>
                          <a:spcPct val="100000"/>
                        </a:lnSpc>
                        <a:defRPr sz="1800">
                          <a:solidFill>
                            <a:srgbClr val="000000"/>
                          </a:solidFill>
                        </a:defRPr>
                      </a:pPr>
                      <a:r>
                        <a:rPr sz="2400">
                          <a:solidFill>
                            <a:srgbClr val="222222"/>
                          </a:solidFill>
                          <a:sym typeface="Avenir Next Medium"/>
                        </a:rPr>
                        <a:t>不索引，也不能被搜索到</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accent1">
                        <a:hueOff val="-84091"/>
                        <a:satOff val="15316"/>
                        <a:lumOff val="24313"/>
                      </a:schemeClr>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映射"/>
          <p:cNvSpPr>
            <a:spLocks noGrp="1"/>
          </p:cNvSpPr>
          <p:nvPr>
            <p:ph type="body" idx="13"/>
          </p:nvPr>
        </p:nvSpPr>
        <p:spPr>
          <a:prstGeom prst="rect">
            <a:avLst/>
          </a:prstGeom>
        </p:spPr>
        <p:txBody>
          <a:bodyPr/>
          <a:lstStyle/>
          <a:p>
            <a:r>
              <a:t>映射</a:t>
            </a:r>
          </a:p>
        </p:txBody>
      </p:sp>
      <p:sp>
        <p:nvSpPr>
          <p:cNvPr id="282" name="映射"/>
          <p:cNvSpPr>
            <a:spLocks noGrp="1"/>
          </p:cNvSpPr>
          <p:nvPr>
            <p:ph type="body" sz="quarter" idx="1"/>
          </p:nvPr>
        </p:nvSpPr>
        <p:spPr>
          <a:xfrm>
            <a:off x="406400" y="1548881"/>
            <a:ext cx="5453195" cy="2500446"/>
          </a:xfrm>
          <a:prstGeom prst="rect">
            <a:avLst/>
          </a:prstGeom>
        </p:spPr>
        <p:txBody>
          <a:bodyPr/>
          <a:lstStyle/>
          <a:p>
            <a:pPr marL="0" indent="0">
              <a:spcBef>
                <a:spcPts val="2000"/>
              </a:spcBef>
              <a:buClrTx/>
              <a:buSzTx/>
              <a:buFontTx/>
              <a:buNone/>
              <a:defRPr>
                <a:solidFill>
                  <a:srgbClr val="FF2600"/>
                </a:solidFill>
              </a:defRPr>
            </a:pPr>
            <a:r>
              <a:t>映射</a:t>
            </a:r>
          </a:p>
          <a:p>
            <a:pPr marL="0" indent="0">
              <a:spcBef>
                <a:spcPts val="0"/>
              </a:spcBef>
              <a:buClrTx/>
              <a:buSzTx/>
              <a:buFontTx/>
              <a:buNone/>
            </a:pPr>
            <a:endParaRPr/>
          </a:p>
        </p:txBody>
      </p:sp>
      <p:sp>
        <p:nvSpPr>
          <p:cNvPr id="283" name="{…"/>
          <p:cNvSpPr/>
          <p:nvPr/>
        </p:nvSpPr>
        <p:spPr>
          <a:xfrm>
            <a:off x="3250819" y="2190749"/>
            <a:ext cx="5487163" cy="72263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nSpc>
                <a:spcPct val="10000"/>
              </a:lnSpc>
              <a:defRPr>
                <a:solidFill>
                  <a:srgbClr val="FFFFFF"/>
                </a:solidFill>
              </a:defRPr>
            </a:pPr>
            <a:r>
              <a:t>{</a:t>
            </a:r>
          </a:p>
          <a:p>
            <a:pPr>
              <a:lnSpc>
                <a:spcPct val="10000"/>
              </a:lnSpc>
              <a:defRPr>
                <a:solidFill>
                  <a:srgbClr val="FFFFFF"/>
                </a:solidFill>
              </a:defRPr>
            </a:pPr>
            <a:r>
              <a:t>	"mappings": {</a:t>
            </a:r>
          </a:p>
          <a:p>
            <a:pPr>
              <a:lnSpc>
                <a:spcPct val="10000"/>
              </a:lnSpc>
              <a:defRPr>
                <a:solidFill>
                  <a:srgbClr val="FFFFFF"/>
                </a:solidFill>
              </a:defRPr>
            </a:pPr>
            <a:r>
              <a:t>		"tweet": {</a:t>
            </a:r>
          </a:p>
          <a:p>
            <a:pPr>
              <a:lnSpc>
                <a:spcPct val="10000"/>
              </a:lnSpc>
              <a:defRPr>
                <a:solidFill>
                  <a:srgbClr val="FFFFFF"/>
                </a:solidFill>
              </a:defRPr>
            </a:pPr>
            <a:r>
              <a:t>			"properties": {</a:t>
            </a:r>
          </a:p>
          <a:p>
            <a:pPr>
              <a:lnSpc>
                <a:spcPct val="10000"/>
              </a:lnSpc>
              <a:defRPr>
                <a:solidFill>
                  <a:srgbClr val="FFFFFF"/>
                </a:solidFill>
              </a:defRPr>
            </a:pPr>
            <a:r>
              <a:t>				"tweet": {</a:t>
            </a:r>
          </a:p>
          <a:p>
            <a:pPr>
              <a:lnSpc>
                <a:spcPct val="10000"/>
              </a:lnSpc>
              <a:defRPr>
                <a:solidFill>
                  <a:srgbClr val="FFFFFF"/>
                </a:solidFill>
              </a:defRPr>
            </a:pPr>
            <a:r>
              <a:t>					"type": "string",</a:t>
            </a:r>
          </a:p>
          <a:p>
            <a:pPr>
              <a:lnSpc>
                <a:spcPct val="10000"/>
              </a:lnSpc>
              <a:defRPr>
                <a:solidFill>
                  <a:srgbClr val="FFFFFF"/>
                </a:solidFill>
              </a:defRPr>
            </a:pPr>
            <a:r>
              <a:t>					"analyzer": "english"</a:t>
            </a:r>
          </a:p>
          <a:p>
            <a:pPr>
              <a:lnSpc>
                <a:spcPct val="10000"/>
              </a:lnSpc>
              <a:defRPr>
                <a:solidFill>
                  <a:srgbClr val="FFFFFF"/>
                </a:solidFill>
              </a:defRPr>
            </a:pPr>
            <a:r>
              <a:t>				},</a:t>
            </a:r>
          </a:p>
          <a:p>
            <a:pPr>
              <a:lnSpc>
                <a:spcPct val="10000"/>
              </a:lnSpc>
              <a:defRPr>
                <a:solidFill>
                  <a:srgbClr val="FFFFFF"/>
                </a:solidFill>
              </a:defRPr>
            </a:pPr>
            <a:r>
              <a:t>				"date": {</a:t>
            </a:r>
          </a:p>
          <a:p>
            <a:pPr>
              <a:lnSpc>
                <a:spcPct val="10000"/>
              </a:lnSpc>
              <a:defRPr>
                <a:solidFill>
                  <a:srgbClr val="FFFFFF"/>
                </a:solidFill>
              </a:defRPr>
            </a:pPr>
            <a:r>
              <a:t>					"type": "date"</a:t>
            </a:r>
          </a:p>
          <a:p>
            <a:pPr>
              <a:lnSpc>
                <a:spcPct val="10000"/>
              </a:lnSpc>
              <a:defRPr>
                <a:solidFill>
                  <a:srgbClr val="FFFFFF"/>
                </a:solidFill>
              </a:defRPr>
            </a:pPr>
            <a:r>
              <a:t>				},</a:t>
            </a:r>
          </a:p>
          <a:p>
            <a:pPr>
              <a:lnSpc>
                <a:spcPct val="10000"/>
              </a:lnSpc>
              <a:defRPr>
                <a:solidFill>
                  <a:srgbClr val="FFFFFF"/>
                </a:solidFill>
              </a:defRPr>
            </a:pPr>
            <a:r>
              <a:t>				"name": {</a:t>
            </a:r>
          </a:p>
          <a:p>
            <a:pPr>
              <a:lnSpc>
                <a:spcPct val="10000"/>
              </a:lnSpc>
              <a:defRPr>
                <a:solidFill>
                  <a:srgbClr val="FFFFFF"/>
                </a:solidFill>
              </a:defRPr>
            </a:pPr>
            <a:r>
              <a:t>					"type": "string"</a:t>
            </a:r>
          </a:p>
          <a:p>
            <a:pPr>
              <a:lnSpc>
                <a:spcPct val="10000"/>
              </a:lnSpc>
              <a:defRPr>
                <a:solidFill>
                  <a:srgbClr val="FFFFFF"/>
                </a:solidFill>
              </a:defRPr>
            </a:pPr>
            <a:r>
              <a:t>				},</a:t>
            </a:r>
          </a:p>
          <a:p>
            <a:pPr>
              <a:lnSpc>
                <a:spcPct val="10000"/>
              </a:lnSpc>
              <a:defRPr>
                <a:solidFill>
                  <a:srgbClr val="FFFFFF"/>
                </a:solidFill>
              </a:defRPr>
            </a:pPr>
            <a:r>
              <a:t>				"user_id": {</a:t>
            </a:r>
          </a:p>
          <a:p>
            <a:pPr>
              <a:lnSpc>
                <a:spcPct val="10000"/>
              </a:lnSpc>
              <a:defRPr>
                <a:solidFill>
                  <a:srgbClr val="FFFFFF"/>
                </a:solidFill>
              </a:defRPr>
            </a:pPr>
            <a:r>
              <a:t>					"type": "long"</a:t>
            </a:r>
          </a:p>
          <a:p>
            <a:pPr>
              <a:lnSpc>
                <a:spcPct val="10000"/>
              </a:lnSpc>
              <a:defRPr>
                <a:solidFill>
                  <a:srgbClr val="FFFFFF"/>
                </a:solidFill>
              </a:defRPr>
            </a:pPr>
            <a:r>
              <a:t>				}</a:t>
            </a:r>
          </a:p>
          <a:p>
            <a:pPr>
              <a:lnSpc>
                <a:spcPct val="10000"/>
              </a:lnSpc>
              <a:defRPr>
                <a:solidFill>
                  <a:srgbClr val="FFFFFF"/>
                </a:solidFill>
              </a:defRPr>
            </a:pPr>
            <a:r>
              <a:t>			}</a:t>
            </a:r>
          </a:p>
          <a:p>
            <a:pPr>
              <a:lnSpc>
                <a:spcPct val="10000"/>
              </a:lnSpc>
              <a:defRPr>
                <a:solidFill>
                  <a:srgbClr val="FFFFFF"/>
                </a:solidFill>
              </a:defRPr>
            </a:pPr>
            <a:r>
              <a:t>		}</a:t>
            </a:r>
          </a:p>
          <a:p>
            <a:pPr>
              <a:lnSpc>
                <a:spcPct val="10000"/>
              </a:lnSpc>
              <a:defRPr>
                <a:solidFill>
                  <a:srgbClr val="FFFFFF"/>
                </a:solidFill>
              </a:defRPr>
            </a:pPr>
            <a:r>
              <a:t>	}</a:t>
            </a:r>
          </a:p>
          <a:p>
            <a:pPr>
              <a:lnSpc>
                <a:spcPct val="10000"/>
              </a:lnSpc>
              <a:defRPr>
                <a:solidFill>
                  <a:srgbClr val="FFFFFF"/>
                </a:solidFill>
              </a:defRPr>
            </a:pPr>
            <a:r>
              <a: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分析"/>
          <p:cNvSpPr>
            <a:spLocks noGrp="1"/>
          </p:cNvSpPr>
          <p:nvPr>
            <p:ph type="body" idx="13"/>
          </p:nvPr>
        </p:nvSpPr>
        <p:spPr>
          <a:prstGeom prst="rect">
            <a:avLst/>
          </a:prstGeom>
        </p:spPr>
        <p:txBody>
          <a:bodyPr/>
          <a:lstStyle/>
          <a:p>
            <a:r>
              <a:t>分析</a:t>
            </a:r>
          </a:p>
        </p:txBody>
      </p:sp>
      <p:sp>
        <p:nvSpPr>
          <p:cNvPr id="286" name="分析       ---主要是分词…"/>
          <p:cNvSpPr>
            <a:spLocks noGrp="1"/>
          </p:cNvSpPr>
          <p:nvPr>
            <p:ph type="body" idx="1"/>
          </p:nvPr>
        </p:nvSpPr>
        <p:spPr>
          <a:xfrm>
            <a:off x="406400" y="1548881"/>
            <a:ext cx="12192000" cy="8021374"/>
          </a:xfrm>
          <a:prstGeom prst="rect">
            <a:avLst/>
          </a:prstGeom>
        </p:spPr>
        <p:txBody>
          <a:bodyPr/>
          <a:lstStyle/>
          <a:p>
            <a:pPr marL="0" indent="0" defTabSz="490727">
              <a:spcBef>
                <a:spcPts val="1600"/>
              </a:spcBef>
              <a:buClrTx/>
              <a:buSzTx/>
              <a:buFontTx/>
              <a:buNone/>
              <a:defRPr sz="2856">
                <a:solidFill>
                  <a:srgbClr val="FF2600"/>
                </a:solidFill>
              </a:defRPr>
            </a:pPr>
            <a:r>
              <a:t>分析       </a:t>
            </a:r>
            <a:r>
              <a:rPr>
                <a:solidFill>
                  <a:schemeClr val="accent1">
                    <a:hueOff val="-84091"/>
                    <a:satOff val="15316"/>
                    <a:lumOff val="24313"/>
                  </a:schemeClr>
                </a:solidFill>
              </a:rPr>
              <a:t>---主要是分词   </a:t>
            </a:r>
          </a:p>
          <a:p>
            <a:pPr marL="0" indent="0" defTabSz="490727">
              <a:spcBef>
                <a:spcPts val="0"/>
              </a:spcBef>
              <a:buClrTx/>
              <a:buSzTx/>
              <a:buFontTx/>
              <a:buNone/>
              <a:defRPr sz="2856"/>
            </a:pPr>
            <a:r>
              <a:t>首先，一个文本块分词为适用于倒排索引单独的词</a:t>
            </a:r>
          </a:p>
          <a:p>
            <a:pPr marL="0" indent="0" defTabSz="490727">
              <a:spcBef>
                <a:spcPts val="0"/>
              </a:spcBef>
              <a:buClrTx/>
              <a:buSzTx/>
              <a:buFontTx/>
              <a:buNone/>
              <a:defRPr sz="2856"/>
            </a:pPr>
            <a:r>
              <a:t>然后标准化这些词为标准形式，提高它们的“可搜索性”或“查全率”</a:t>
            </a:r>
          </a:p>
          <a:p>
            <a:pPr marL="373379" indent="-373379" defTabSz="490727">
              <a:spcBef>
                <a:spcPts val="1600"/>
              </a:spcBef>
              <a:buChar char="‣"/>
              <a:defRPr sz="2856">
                <a:solidFill>
                  <a:srgbClr val="FF2600"/>
                </a:solidFill>
              </a:defRPr>
            </a:pPr>
            <a:r>
              <a:t>字符过滤器</a:t>
            </a:r>
          </a:p>
          <a:p>
            <a:pPr marL="0" indent="0" defTabSz="490727">
              <a:spcBef>
                <a:spcPts val="1600"/>
              </a:spcBef>
              <a:buClrTx/>
              <a:buSzTx/>
              <a:buFontTx/>
              <a:buNone/>
              <a:defRPr sz="2856"/>
            </a:pPr>
            <a:r>
              <a:t>去除HTML标记，或转换"&amp;"为"and"</a:t>
            </a:r>
          </a:p>
          <a:p>
            <a:pPr marL="373379" indent="-373379" defTabSz="490727">
              <a:spcBef>
                <a:spcPts val="1600"/>
              </a:spcBef>
              <a:buChar char="‣"/>
              <a:defRPr sz="2856">
                <a:solidFill>
                  <a:srgbClr val="FF2600"/>
                </a:solidFill>
              </a:defRPr>
            </a:pPr>
            <a:r>
              <a:t>分词器</a:t>
            </a:r>
          </a:p>
          <a:p>
            <a:pPr marL="0" indent="0" defTabSz="490727">
              <a:spcBef>
                <a:spcPts val="1600"/>
              </a:spcBef>
              <a:buClrTx/>
              <a:buSzTx/>
              <a:buFontTx/>
              <a:buNone/>
              <a:defRPr sz="2856"/>
            </a:pPr>
            <a:r>
              <a:t>分词为独立的词，适用于倒排索引</a:t>
            </a:r>
          </a:p>
          <a:p>
            <a:pPr marL="373379" indent="-373379" defTabSz="490727">
              <a:spcBef>
                <a:spcPts val="1600"/>
              </a:spcBef>
              <a:buChar char="‣"/>
              <a:defRPr sz="2856">
                <a:solidFill>
                  <a:srgbClr val="FF2600"/>
                </a:solidFill>
              </a:defRPr>
            </a:pPr>
            <a:r>
              <a:t>表征过滤</a:t>
            </a:r>
          </a:p>
          <a:p>
            <a:pPr marL="0" indent="0" defTabSz="490727">
              <a:spcBef>
                <a:spcPts val="1600"/>
              </a:spcBef>
              <a:buClrTx/>
              <a:buSzTx/>
              <a:buFontTx/>
              <a:buNone/>
              <a:defRPr sz="2856"/>
            </a:pPr>
            <a:r>
              <a:t>修改词，大写转小写，去掉停用词("的","地","啊"等等)，或增加词(同义词像"jump" 和 "leap"</a:t>
            </a:r>
          </a:p>
          <a:p>
            <a:pPr marL="0" indent="0" defTabSz="490727">
              <a:spcBef>
                <a:spcPts val="1600"/>
              </a:spcBef>
              <a:buClrTx/>
              <a:buSzTx/>
              <a:buFontTx/>
              <a:buNone/>
              <a:defRPr sz="2856">
                <a:solidFill>
                  <a:srgbClr val="FF2600"/>
                </a:solidFill>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分析器"/>
          <p:cNvSpPr>
            <a:spLocks noGrp="1"/>
          </p:cNvSpPr>
          <p:nvPr>
            <p:ph type="body" idx="13"/>
          </p:nvPr>
        </p:nvSpPr>
        <p:spPr>
          <a:prstGeom prst="rect">
            <a:avLst/>
          </a:prstGeom>
        </p:spPr>
        <p:txBody>
          <a:bodyPr/>
          <a:lstStyle/>
          <a:p>
            <a:r>
              <a:t>分析器</a:t>
            </a:r>
          </a:p>
        </p:txBody>
      </p:sp>
      <p:sp>
        <p:nvSpPr>
          <p:cNvPr id="291" name="分析器       ---实现了分析过程…"/>
          <p:cNvSpPr>
            <a:spLocks noGrp="1"/>
          </p:cNvSpPr>
          <p:nvPr>
            <p:ph type="body" idx="1"/>
          </p:nvPr>
        </p:nvSpPr>
        <p:spPr>
          <a:xfrm>
            <a:off x="406400" y="1548881"/>
            <a:ext cx="12192000" cy="8021374"/>
          </a:xfrm>
          <a:prstGeom prst="rect">
            <a:avLst/>
          </a:prstGeom>
        </p:spPr>
        <p:txBody>
          <a:bodyPr/>
          <a:lstStyle/>
          <a:p>
            <a:pPr marL="0" indent="0" defTabSz="519937">
              <a:spcBef>
                <a:spcPts val="1700"/>
              </a:spcBef>
              <a:buClrTx/>
              <a:buSzTx/>
              <a:buFontTx/>
              <a:buNone/>
              <a:defRPr sz="3026">
                <a:solidFill>
                  <a:srgbClr val="FF2600"/>
                </a:solidFill>
              </a:defRPr>
            </a:pPr>
            <a:r>
              <a:t>分析器       </a:t>
            </a:r>
            <a:r>
              <a:rPr>
                <a:solidFill>
                  <a:schemeClr val="accent1">
                    <a:hueOff val="-84091"/>
                    <a:satOff val="15316"/>
                    <a:lumOff val="24313"/>
                  </a:schemeClr>
                </a:solidFill>
              </a:rPr>
              <a:t>---实现了分析过程 </a:t>
            </a:r>
          </a:p>
          <a:p>
            <a:pPr marL="395604" indent="-395604" defTabSz="519937">
              <a:spcBef>
                <a:spcPts val="1700"/>
              </a:spcBef>
              <a:buChar char="‣"/>
              <a:defRPr sz="3026">
                <a:solidFill>
                  <a:srgbClr val="FF2600"/>
                </a:solidFill>
              </a:defRPr>
            </a:pPr>
            <a:r>
              <a:t>标准分析器</a:t>
            </a:r>
          </a:p>
          <a:p>
            <a:pPr marL="0" indent="0" defTabSz="519937">
              <a:spcBef>
                <a:spcPts val="1700"/>
              </a:spcBef>
              <a:buClrTx/>
              <a:buSzTx/>
              <a:buFontTx/>
              <a:buNone/>
              <a:defRPr sz="3026"/>
            </a:pPr>
            <a:r>
              <a:t>默认分析器，它根据Unicode Consortium的定义的单词边界来切分文本，然后去掉大部分标点符号。最后，把所有词转为小写</a:t>
            </a:r>
          </a:p>
          <a:p>
            <a:pPr marL="395604" indent="-395604" defTabSz="519937">
              <a:spcBef>
                <a:spcPts val="1700"/>
              </a:spcBef>
              <a:buChar char="‣"/>
              <a:defRPr sz="3026">
                <a:solidFill>
                  <a:srgbClr val="FF2600"/>
                </a:solidFill>
              </a:defRPr>
            </a:pPr>
            <a:r>
              <a:t>简单分析器</a:t>
            </a:r>
          </a:p>
          <a:p>
            <a:pPr marL="0" indent="0" defTabSz="519937">
              <a:spcBef>
                <a:spcPts val="1700"/>
              </a:spcBef>
              <a:buClrTx/>
              <a:buSzTx/>
              <a:buFontTx/>
              <a:buNone/>
              <a:defRPr sz="3026"/>
            </a:pPr>
            <a:r>
              <a:t>简单分析器将非单个字母的文本切分，然后把每个词转为小写</a:t>
            </a:r>
          </a:p>
          <a:p>
            <a:pPr marL="395604" indent="-395604" defTabSz="519937">
              <a:spcBef>
                <a:spcPts val="1700"/>
              </a:spcBef>
              <a:buChar char="‣"/>
              <a:defRPr sz="3026">
                <a:solidFill>
                  <a:srgbClr val="FF2600"/>
                </a:solidFill>
              </a:defRPr>
            </a:pPr>
            <a:r>
              <a:t>空格分析器</a:t>
            </a:r>
          </a:p>
          <a:p>
            <a:pPr marL="0" indent="0" defTabSz="519937">
              <a:spcBef>
                <a:spcPts val="1700"/>
              </a:spcBef>
              <a:buClrTx/>
              <a:buSzTx/>
              <a:buFontTx/>
              <a:buNone/>
              <a:defRPr sz="3026"/>
            </a:pPr>
            <a:r>
              <a:t>空格分析器依据空格切分文本。它不转换小写</a:t>
            </a:r>
          </a:p>
          <a:p>
            <a:pPr marL="395604" indent="-395604" defTabSz="519937">
              <a:spcBef>
                <a:spcPts val="1700"/>
              </a:spcBef>
              <a:buChar char="‣"/>
              <a:defRPr sz="3026">
                <a:solidFill>
                  <a:srgbClr val="FFFFFF"/>
                </a:solidFill>
              </a:defRPr>
            </a:pPr>
            <a:r>
              <a:t>中文分析器</a:t>
            </a:r>
          </a:p>
          <a:p>
            <a:pPr marL="0" indent="0" defTabSz="519937">
              <a:spcBef>
                <a:spcPts val="1700"/>
              </a:spcBef>
              <a:buClrTx/>
              <a:buSzTx/>
              <a:buFontTx/>
              <a:buNone/>
              <a:defRPr sz="3026"/>
            </a:pPr>
            <a:r>
              <a:t>elasticsearch-analysis-ik ，插件</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图像" descr="图像"/>
          <p:cNvPicPr>
            <a:picLocks noGrp="1" noChangeAspect="1"/>
          </p:cNvPicPr>
          <p:nvPr>
            <p:ph type="pic" idx="13"/>
          </p:nvPr>
        </p:nvPicPr>
        <p:blipFill>
          <a:blip r:embed="rId2">
            <a:extLst/>
          </a:blip>
          <a:srcRect l="6172" t="129" r="6044" b="129"/>
          <a:stretch>
            <a:fillRect/>
          </a:stretch>
        </p:blipFill>
        <p:spPr>
          <a:prstGeom prst="rect">
            <a:avLst/>
          </a:prstGeom>
        </p:spPr>
      </p:pic>
      <p:sp>
        <p:nvSpPr>
          <p:cNvPr id="172" name="线条"/>
          <p:cNvSpPr>
            <a:spLocks noGrp="1"/>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173" name="概念解释"/>
          <p:cNvSpPr>
            <a:spLocks noGrp="1"/>
          </p:cNvSpPr>
          <p:nvPr>
            <p:ph type="title"/>
          </p:nvPr>
        </p:nvSpPr>
        <p:spPr>
          <a:prstGeom prst="rect">
            <a:avLst/>
          </a:prstGeom>
        </p:spPr>
        <p:txBody>
          <a:bodyPr/>
          <a:lstStyle>
            <a:lvl1pPr defTabSz="502412">
              <a:defRPr sz="14620"/>
            </a:lvl1pPr>
          </a:lstStyle>
          <a:p>
            <a:r>
              <a:t>概念解释</a:t>
            </a:r>
          </a:p>
        </p:txBody>
      </p:sp>
      <p:sp>
        <p:nvSpPr>
          <p:cNvPr id="174" name="01"/>
          <p:cNvSpPr>
            <a:spLocks noGrp="1"/>
          </p:cNvSpPr>
          <p:nvPr>
            <p:ph type="body" sz="quarter" idx="1"/>
          </p:nvPr>
        </p:nvSpPr>
        <p:spPr>
          <a:prstGeom prst="rect">
            <a:avLst/>
          </a:prstGeom>
        </p:spPr>
        <p:txBody>
          <a:bodyPr/>
          <a:lstStyle/>
          <a:p>
            <a:r>
              <a:t>01</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分析器"/>
          <p:cNvSpPr>
            <a:spLocks noGrp="1"/>
          </p:cNvSpPr>
          <p:nvPr>
            <p:ph type="body" idx="13"/>
          </p:nvPr>
        </p:nvSpPr>
        <p:spPr>
          <a:prstGeom prst="rect">
            <a:avLst/>
          </a:prstGeom>
        </p:spPr>
        <p:txBody>
          <a:bodyPr/>
          <a:lstStyle/>
          <a:p>
            <a:r>
              <a:t>分析器</a:t>
            </a:r>
          </a:p>
        </p:txBody>
      </p:sp>
      <p:sp>
        <p:nvSpPr>
          <p:cNvPr id="296" name="分析器使用…"/>
          <p:cNvSpPr>
            <a:spLocks noGrp="1"/>
          </p:cNvSpPr>
          <p:nvPr>
            <p:ph type="body" idx="1"/>
          </p:nvPr>
        </p:nvSpPr>
        <p:spPr>
          <a:xfrm>
            <a:off x="406400" y="1548881"/>
            <a:ext cx="12192000" cy="8021374"/>
          </a:xfrm>
          <a:prstGeom prst="rect">
            <a:avLst/>
          </a:prstGeom>
        </p:spPr>
        <p:txBody>
          <a:bodyPr/>
          <a:lstStyle/>
          <a:p>
            <a:pPr marL="0" indent="0">
              <a:spcBef>
                <a:spcPts val="2000"/>
              </a:spcBef>
              <a:buClrTx/>
              <a:buSzTx/>
              <a:buFontTx/>
              <a:buNone/>
              <a:defRPr>
                <a:solidFill>
                  <a:srgbClr val="FF2600"/>
                </a:solidFill>
              </a:defRPr>
            </a:pPr>
            <a:r>
              <a:t>分析器使用</a:t>
            </a:r>
          </a:p>
          <a:p>
            <a:pPr>
              <a:spcBef>
                <a:spcPts val="2000"/>
              </a:spcBef>
              <a:buChar char="‣"/>
              <a:defRPr>
                <a:solidFill>
                  <a:srgbClr val="FF2600"/>
                </a:solidFill>
              </a:defRPr>
            </a:pPr>
            <a:r>
              <a:t>索引</a:t>
            </a:r>
          </a:p>
          <a:p>
            <a:pPr marL="0" indent="0">
              <a:spcBef>
                <a:spcPts val="2000"/>
              </a:spcBef>
              <a:buClrTx/>
              <a:buSzTx/>
              <a:buFontTx/>
              <a:buNone/>
            </a:pPr>
            <a:r>
              <a:t>索引一个文档时，全文字段会被分析为单独的词来创建倒排索引</a:t>
            </a:r>
          </a:p>
          <a:p>
            <a:pPr>
              <a:spcBef>
                <a:spcPts val="2000"/>
              </a:spcBef>
              <a:buChar char="‣"/>
              <a:defRPr>
                <a:solidFill>
                  <a:srgbClr val="FF2600"/>
                </a:solidFill>
              </a:defRPr>
            </a:pPr>
            <a:r>
              <a:t>搜索</a:t>
            </a:r>
          </a:p>
          <a:p>
            <a:pPr marL="0" indent="0">
              <a:spcBef>
                <a:spcPts val="2000"/>
              </a:spcBef>
              <a:buClrTx/>
              <a:buSzTx/>
              <a:buFontTx/>
              <a:buNone/>
            </a:pPr>
            <a:r>
              <a:t>查询全文字段时，查询将使用相同的分析器来分析查询字符串，以产生正确的词列表</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搜索"/>
          <p:cNvSpPr>
            <a:spLocks noGrp="1"/>
          </p:cNvSpPr>
          <p:nvPr>
            <p:ph type="body" idx="13"/>
          </p:nvPr>
        </p:nvSpPr>
        <p:spPr>
          <a:prstGeom prst="rect">
            <a:avLst/>
          </a:prstGeom>
        </p:spPr>
        <p:txBody>
          <a:bodyPr/>
          <a:lstStyle/>
          <a:p>
            <a:r>
              <a:t>搜索</a:t>
            </a:r>
          </a:p>
        </p:txBody>
      </p:sp>
      <p:sp>
        <p:nvSpPr>
          <p:cNvPr id="301" name="搜索…"/>
          <p:cNvSpPr>
            <a:spLocks noGrp="1"/>
          </p:cNvSpPr>
          <p:nvPr>
            <p:ph type="body" idx="1"/>
          </p:nvPr>
        </p:nvSpPr>
        <p:spPr>
          <a:xfrm>
            <a:off x="406400" y="1548881"/>
            <a:ext cx="12192000" cy="8021374"/>
          </a:xfrm>
          <a:prstGeom prst="rect">
            <a:avLst/>
          </a:prstGeom>
        </p:spPr>
        <p:txBody>
          <a:bodyPr/>
          <a:lstStyle/>
          <a:p>
            <a:pPr marL="0" indent="0">
              <a:spcBef>
                <a:spcPts val="2000"/>
              </a:spcBef>
              <a:buClrTx/>
              <a:buSzTx/>
              <a:buFontTx/>
              <a:buNone/>
              <a:defRPr>
                <a:solidFill>
                  <a:srgbClr val="FF2600"/>
                </a:solidFill>
              </a:defRPr>
            </a:pPr>
            <a:r>
              <a:t>搜索</a:t>
            </a:r>
          </a:p>
          <a:p>
            <a:pPr>
              <a:spcBef>
                <a:spcPts val="2000"/>
              </a:spcBef>
              <a:buChar char="‣"/>
              <a:defRPr>
                <a:solidFill>
                  <a:srgbClr val="FF2600"/>
                </a:solidFill>
              </a:defRPr>
            </a:pPr>
            <a:r>
              <a:t>查询阶段</a:t>
            </a:r>
          </a:p>
          <a:p>
            <a:pPr marL="0" indent="0">
              <a:spcBef>
                <a:spcPts val="2000"/>
              </a:spcBef>
              <a:buClrTx/>
              <a:buSzTx/>
              <a:buFontTx/>
              <a:buNone/>
            </a:pPr>
            <a:r>
              <a:t>协调节点会将查询请求路由到索引的全部分片上。每个分片独立执行查询，并为查询结果创建一个优先队列，以相关性得分排序。全部分片都将匹配文档的ID及其相关性得分返回给协调节点</a:t>
            </a:r>
          </a:p>
          <a:p>
            <a:pPr>
              <a:spcBef>
                <a:spcPts val="2000"/>
              </a:spcBef>
              <a:buChar char="‣"/>
              <a:defRPr>
                <a:solidFill>
                  <a:srgbClr val="FF2600"/>
                </a:solidFill>
              </a:defRPr>
            </a:pPr>
            <a:r>
              <a:t>取回阶段</a:t>
            </a:r>
          </a:p>
          <a:p>
            <a:pPr marL="0" indent="0">
              <a:spcBef>
                <a:spcPts val="2000"/>
              </a:spcBef>
              <a:buClrTx/>
              <a:buSzTx/>
              <a:buFontTx/>
              <a:buNone/>
            </a:pPr>
            <a:r>
              <a:t>协调节点创建一个优先队列并对结果进行全局排序，排好序后向包含原始文档的分片发起请求。全部分片填充文档信息并将其返回给协调节点</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搜索"/>
          <p:cNvSpPr>
            <a:spLocks noGrp="1"/>
          </p:cNvSpPr>
          <p:nvPr>
            <p:ph type="body" idx="13"/>
          </p:nvPr>
        </p:nvSpPr>
        <p:spPr>
          <a:prstGeom prst="rect">
            <a:avLst/>
          </a:prstGeom>
        </p:spPr>
        <p:txBody>
          <a:bodyPr/>
          <a:lstStyle/>
          <a:p>
            <a:r>
              <a:t>搜索</a:t>
            </a:r>
          </a:p>
        </p:txBody>
      </p:sp>
      <p:pic>
        <p:nvPicPr>
          <p:cNvPr id="304" name="pasted-image.tiff" descr="pasted-image.tiff"/>
          <p:cNvPicPr>
            <a:picLocks noChangeAspect="1"/>
          </p:cNvPicPr>
          <p:nvPr/>
        </p:nvPicPr>
        <p:blipFill>
          <a:blip r:embed="rId3">
            <a:extLst/>
          </a:blip>
          <a:stretch>
            <a:fillRect/>
          </a:stretch>
        </p:blipFill>
        <p:spPr>
          <a:xfrm>
            <a:off x="469918" y="2277117"/>
            <a:ext cx="12064964" cy="5778917"/>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搜索"/>
          <p:cNvSpPr>
            <a:spLocks noGrp="1"/>
          </p:cNvSpPr>
          <p:nvPr>
            <p:ph type="body" idx="13"/>
          </p:nvPr>
        </p:nvSpPr>
        <p:spPr>
          <a:prstGeom prst="rect">
            <a:avLst/>
          </a:prstGeom>
        </p:spPr>
        <p:txBody>
          <a:bodyPr/>
          <a:lstStyle/>
          <a:p>
            <a:r>
              <a:t>搜索</a:t>
            </a:r>
          </a:p>
        </p:txBody>
      </p:sp>
      <p:sp>
        <p:nvSpPr>
          <p:cNvPr id="309" name="搜索"/>
          <p:cNvSpPr>
            <a:spLocks noGrp="1"/>
          </p:cNvSpPr>
          <p:nvPr>
            <p:ph type="body" sz="quarter" idx="1"/>
          </p:nvPr>
        </p:nvSpPr>
        <p:spPr>
          <a:xfrm>
            <a:off x="406400" y="1548881"/>
            <a:ext cx="5453195" cy="2500446"/>
          </a:xfrm>
          <a:prstGeom prst="rect">
            <a:avLst/>
          </a:prstGeom>
        </p:spPr>
        <p:txBody>
          <a:bodyPr/>
          <a:lstStyle>
            <a:lvl1pPr marL="0" indent="0">
              <a:spcBef>
                <a:spcPts val="2000"/>
              </a:spcBef>
              <a:buClrTx/>
              <a:buSzTx/>
              <a:buFontTx/>
              <a:buNone/>
              <a:defRPr>
                <a:solidFill>
                  <a:srgbClr val="FF2600"/>
                </a:solidFill>
              </a:defRPr>
            </a:lvl1pPr>
          </a:lstStyle>
          <a:p>
            <a:r>
              <a:t>搜索</a:t>
            </a:r>
          </a:p>
        </p:txBody>
      </p:sp>
      <p:sp>
        <p:nvSpPr>
          <p:cNvPr id="310" name="curl -XPOST &quot;localhost:9200/megacorp/employee/_search?pretty&quot; -d '…"/>
          <p:cNvSpPr/>
          <p:nvPr/>
        </p:nvSpPr>
        <p:spPr>
          <a:xfrm>
            <a:off x="2235200" y="3377564"/>
            <a:ext cx="11887200" cy="485267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10000"/>
              </a:lnSpc>
              <a:defRPr>
                <a:solidFill>
                  <a:srgbClr val="FFFFFF"/>
                </a:solidFill>
              </a:defRPr>
            </a:pPr>
            <a:r>
              <a:t>curl -XPOST "localhost:9200/megacorp/employee/_search?pretty" -d '</a:t>
            </a:r>
          </a:p>
          <a:p>
            <a:pPr>
              <a:lnSpc>
                <a:spcPct val="10000"/>
              </a:lnSpc>
              <a:defRPr>
                <a:solidFill>
                  <a:srgbClr val="FFFFFF"/>
                </a:solidFill>
              </a:defRPr>
            </a:pPr>
            <a:r>
              <a:t>{</a:t>
            </a:r>
          </a:p>
          <a:p>
            <a:pPr>
              <a:lnSpc>
                <a:spcPct val="10000"/>
              </a:lnSpc>
              <a:defRPr>
                <a:solidFill>
                  <a:srgbClr val="FFFFFF"/>
                </a:solidFill>
              </a:defRPr>
            </a:pPr>
            <a:r>
              <a:t>    "query" : {</a:t>
            </a:r>
          </a:p>
          <a:p>
            <a:pPr>
              <a:lnSpc>
                <a:spcPct val="10000"/>
              </a:lnSpc>
              <a:defRPr>
                <a:solidFill>
                  <a:srgbClr val="FFFFFF"/>
                </a:solidFill>
              </a:defRPr>
            </a:pPr>
            <a:r>
              <a:t>		"bool": {</a:t>
            </a:r>
          </a:p>
          <a:p>
            <a:pPr>
              <a:lnSpc>
                <a:spcPct val="10000"/>
              </a:lnSpc>
              <a:defRPr>
                <a:solidFill>
                  <a:srgbClr val="FFFFFF"/>
                </a:solidFill>
              </a:defRPr>
            </a:pPr>
            <a:r>
              <a:t>			"must":  {  "match": {  "about": "rock climbing" }},</a:t>
            </a:r>
          </a:p>
          <a:p>
            <a:pPr>
              <a:lnSpc>
                <a:spcPct val="10000"/>
              </a:lnSpc>
              <a:defRPr>
                <a:solidFill>
                  <a:srgbClr val="FFFFFF"/>
                </a:solidFill>
              </a:defRPr>
            </a:pPr>
            <a:r>
              <a:t>			"must_not":  { "match": {"name":"mary" }},</a:t>
            </a:r>
          </a:p>
          <a:p>
            <a:pPr>
              <a:lnSpc>
                <a:spcPct val="10000"/>
              </a:lnSpc>
              <a:defRPr>
                <a:solidFill>
                  <a:srgbClr val="FFFFFF"/>
                </a:solidFill>
              </a:defRPr>
            </a:pPr>
            <a:r>
              <a:t>			"should" : {"match": { "tweet" : "full text"}}</a:t>
            </a:r>
          </a:p>
          <a:p>
            <a:pPr>
              <a:lnSpc>
                <a:spcPct val="10000"/>
              </a:lnSpc>
              <a:defRPr>
                <a:solidFill>
                  <a:srgbClr val="FFFFFF"/>
                </a:solidFill>
              </a:defRPr>
            </a:pPr>
            <a:r>
              <a:t>		}</a:t>
            </a:r>
          </a:p>
          <a:p>
            <a:pPr>
              <a:lnSpc>
                <a:spcPct val="10000"/>
              </a:lnSpc>
              <a:defRPr>
                <a:solidFill>
                  <a:srgbClr val="FFFFFF"/>
                </a:solidFill>
              </a:defRPr>
            </a:pPr>
            <a:r>
              <a:t>	},</a:t>
            </a:r>
          </a:p>
          <a:p>
            <a:pPr>
              <a:lnSpc>
                <a:spcPct val="10000"/>
              </a:lnSpc>
              <a:defRPr>
                <a:solidFill>
                  <a:srgbClr val="FFFFFF"/>
                </a:solidFill>
              </a:defRPr>
            </a:pPr>
            <a:r>
              <a:t>	"from": 0,</a:t>
            </a:r>
          </a:p>
          <a:p>
            <a:pPr>
              <a:lnSpc>
                <a:spcPct val="10000"/>
              </a:lnSpc>
              <a:defRPr>
                <a:solidFill>
                  <a:srgbClr val="FFFFFF"/>
                </a:solidFill>
              </a:defRPr>
            </a:pPr>
            <a:r>
              <a:t>	"size": 10</a:t>
            </a:r>
          </a:p>
          <a:p>
            <a:pPr>
              <a:lnSpc>
                <a:spcPct val="10000"/>
              </a:lnSpc>
              <a:defRPr>
                <a:solidFill>
                  <a:srgbClr val="FFFFFF"/>
                </a:solidFill>
              </a:defRPr>
            </a:pPr>
            <a:r>
              <a:t>}</a:t>
            </a:r>
          </a:p>
          <a:p>
            <a:pPr>
              <a:lnSpc>
                <a:spcPct val="10000"/>
              </a:lnSpc>
              <a:defRPr>
                <a:solidFill>
                  <a:srgbClr val="FFFFFF"/>
                </a:solidFill>
              </a:defRPr>
            </a:pP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搜索"/>
          <p:cNvSpPr>
            <a:spLocks noGrp="1"/>
          </p:cNvSpPr>
          <p:nvPr>
            <p:ph type="body" idx="13"/>
          </p:nvPr>
        </p:nvSpPr>
        <p:spPr>
          <a:prstGeom prst="rect">
            <a:avLst/>
          </a:prstGeom>
        </p:spPr>
        <p:txBody>
          <a:bodyPr/>
          <a:lstStyle/>
          <a:p>
            <a:r>
              <a:t>搜索</a:t>
            </a:r>
          </a:p>
        </p:txBody>
      </p:sp>
      <p:sp>
        <p:nvSpPr>
          <p:cNvPr id="313" name="搜索结果"/>
          <p:cNvSpPr>
            <a:spLocks noGrp="1"/>
          </p:cNvSpPr>
          <p:nvPr>
            <p:ph type="body" sz="quarter" idx="1"/>
          </p:nvPr>
        </p:nvSpPr>
        <p:spPr>
          <a:xfrm>
            <a:off x="406400" y="1548881"/>
            <a:ext cx="5453195" cy="2500446"/>
          </a:xfrm>
          <a:prstGeom prst="rect">
            <a:avLst/>
          </a:prstGeom>
        </p:spPr>
        <p:txBody>
          <a:bodyPr/>
          <a:lstStyle>
            <a:lvl1pPr marL="0" indent="0">
              <a:spcBef>
                <a:spcPts val="2000"/>
              </a:spcBef>
              <a:buClrTx/>
              <a:buSzTx/>
              <a:buFontTx/>
              <a:buNone/>
              <a:defRPr>
                <a:solidFill>
                  <a:srgbClr val="FF2600"/>
                </a:solidFill>
              </a:defRPr>
            </a:lvl1pPr>
          </a:lstStyle>
          <a:p>
            <a:r>
              <a:t>搜索结果</a:t>
            </a:r>
          </a:p>
        </p:txBody>
      </p:sp>
      <p:sp>
        <p:nvSpPr>
          <p:cNvPr id="314" name="{ &quot;took&quot;: 24,…"/>
          <p:cNvSpPr/>
          <p:nvPr/>
        </p:nvSpPr>
        <p:spPr>
          <a:xfrm>
            <a:off x="2235200" y="1682114"/>
            <a:ext cx="11887200" cy="824357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10000"/>
              </a:lnSpc>
              <a:defRPr>
                <a:solidFill>
                  <a:srgbClr val="FFFFFF"/>
                </a:solidFill>
              </a:defRPr>
            </a:pPr>
            <a:endParaRPr/>
          </a:p>
          <a:p>
            <a:pPr>
              <a:lnSpc>
                <a:spcPct val="10000"/>
              </a:lnSpc>
              <a:defRPr>
                <a:solidFill>
                  <a:srgbClr val="FFFFFF"/>
                </a:solidFill>
              </a:defRPr>
            </a:pPr>
            <a:r>
              <a:t>{	"took": 24,</a:t>
            </a:r>
          </a:p>
          <a:p>
            <a:pPr>
              <a:lnSpc>
                <a:spcPct val="10000"/>
              </a:lnSpc>
              <a:defRPr>
                <a:solidFill>
                  <a:srgbClr val="FFFFFF"/>
                </a:solidFill>
              </a:defRPr>
            </a:pPr>
            <a:r>
              <a:t>	"timed_out": false,</a:t>
            </a:r>
          </a:p>
          <a:p>
            <a:pPr>
              <a:lnSpc>
                <a:spcPct val="10000"/>
              </a:lnSpc>
              <a:defRPr>
                <a:solidFill>
                  <a:srgbClr val="FFFFFF"/>
                </a:solidFill>
              </a:defRPr>
            </a:pPr>
            <a:r>
              <a:t>	"_shards": {</a:t>
            </a:r>
          </a:p>
          <a:p>
            <a:pPr>
              <a:lnSpc>
                <a:spcPct val="10000"/>
              </a:lnSpc>
              <a:defRPr>
                <a:solidFill>
                  <a:srgbClr val="FFFFFF"/>
                </a:solidFill>
              </a:defRPr>
            </a:pPr>
            <a:r>
              <a:t>		"total": 5,</a:t>
            </a:r>
          </a:p>
          <a:p>
            <a:pPr>
              <a:lnSpc>
                <a:spcPct val="10000"/>
              </a:lnSpc>
              <a:defRPr>
                <a:solidFill>
                  <a:srgbClr val="FFFFFF"/>
                </a:solidFill>
              </a:defRPr>
            </a:pPr>
            <a:r>
              <a:t>		"successful": 5,</a:t>
            </a:r>
          </a:p>
          <a:p>
            <a:pPr>
              <a:lnSpc>
                <a:spcPct val="10000"/>
              </a:lnSpc>
              <a:defRPr>
                <a:solidFill>
                  <a:srgbClr val="FFFFFF"/>
                </a:solidFill>
              </a:defRPr>
            </a:pPr>
            <a:r>
              <a:t>		"failed": 0</a:t>
            </a:r>
          </a:p>
          <a:p>
            <a:pPr>
              <a:lnSpc>
                <a:spcPct val="10000"/>
              </a:lnSpc>
              <a:defRPr>
                <a:solidFill>
                  <a:srgbClr val="FFFFFF"/>
                </a:solidFill>
              </a:defRPr>
            </a:pPr>
            <a:r>
              <a:t>	},</a:t>
            </a:r>
          </a:p>
          <a:p>
            <a:pPr>
              <a:lnSpc>
                <a:spcPct val="10000"/>
              </a:lnSpc>
              <a:defRPr>
                <a:solidFill>
                  <a:srgbClr val="FFFFFF"/>
                </a:solidFill>
              </a:defRPr>
            </a:pPr>
            <a:r>
              <a:t>	"hits": {</a:t>
            </a:r>
          </a:p>
          <a:p>
            <a:pPr>
              <a:lnSpc>
                <a:spcPct val="10000"/>
              </a:lnSpc>
              <a:defRPr>
                <a:solidFill>
                  <a:srgbClr val="FFFFFF"/>
                </a:solidFill>
              </a:defRPr>
            </a:pPr>
            <a:r>
              <a:t>		"total": 1,</a:t>
            </a:r>
          </a:p>
          <a:p>
            <a:pPr>
              <a:lnSpc>
                <a:spcPct val="10000"/>
              </a:lnSpc>
              <a:defRPr>
                <a:solidFill>
                  <a:srgbClr val="FFFFFF"/>
                </a:solidFill>
              </a:defRPr>
            </a:pPr>
            <a:r>
              <a:t>		"max_score": 0.20737809,</a:t>
            </a:r>
          </a:p>
          <a:p>
            <a:pPr>
              <a:lnSpc>
                <a:spcPct val="10000"/>
              </a:lnSpc>
              <a:defRPr>
                <a:solidFill>
                  <a:srgbClr val="FFFFFF"/>
                </a:solidFill>
              </a:defRPr>
            </a:pPr>
            <a:r>
              <a:t>		"hits": [{</a:t>
            </a:r>
          </a:p>
          <a:p>
            <a:pPr>
              <a:lnSpc>
                <a:spcPct val="10000"/>
              </a:lnSpc>
              <a:defRPr>
                <a:solidFill>
                  <a:srgbClr val="FFFFFF"/>
                </a:solidFill>
              </a:defRPr>
            </a:pPr>
            <a:r>
              <a:t>			"_index": "megacorp",</a:t>
            </a:r>
          </a:p>
          <a:p>
            <a:pPr>
              <a:lnSpc>
                <a:spcPct val="10000"/>
              </a:lnSpc>
              <a:defRPr>
                <a:solidFill>
                  <a:srgbClr val="FFFFFF"/>
                </a:solidFill>
              </a:defRPr>
            </a:pPr>
            <a:r>
              <a:t>			"_type": "employee",</a:t>
            </a:r>
          </a:p>
          <a:p>
            <a:pPr>
              <a:lnSpc>
                <a:spcPct val="10000"/>
              </a:lnSpc>
              <a:defRPr>
                <a:solidFill>
                  <a:srgbClr val="FFFFFF"/>
                </a:solidFill>
              </a:defRPr>
            </a:pPr>
            <a:r>
              <a:t>			"_id": "2",</a:t>
            </a:r>
          </a:p>
          <a:p>
            <a:pPr>
              <a:lnSpc>
                <a:spcPct val="10000"/>
              </a:lnSpc>
              <a:defRPr>
                <a:solidFill>
                  <a:srgbClr val="FFFFFF"/>
                </a:solidFill>
              </a:defRPr>
            </a:pPr>
            <a:r>
              <a:t>			"_score": 0.20737809,</a:t>
            </a:r>
          </a:p>
          <a:p>
            <a:pPr>
              <a:lnSpc>
                <a:spcPct val="10000"/>
              </a:lnSpc>
              <a:defRPr>
                <a:solidFill>
                  <a:srgbClr val="FFFFFF"/>
                </a:solidFill>
              </a:defRPr>
            </a:pPr>
            <a:r>
              <a:t>			"_source": {</a:t>
            </a:r>
          </a:p>
          <a:p>
            <a:pPr>
              <a:lnSpc>
                <a:spcPct val="10000"/>
              </a:lnSpc>
              <a:defRPr>
                <a:solidFill>
                  <a:srgbClr val="FFFFFF"/>
                </a:solidFill>
              </a:defRPr>
            </a:pPr>
            <a:r>
              <a:t>				"first_name": "John",</a:t>
            </a:r>
          </a:p>
          <a:p>
            <a:pPr>
              <a:lnSpc>
                <a:spcPct val="10000"/>
              </a:lnSpc>
              <a:defRPr>
                <a:solidFill>
                  <a:srgbClr val="FFFFFF"/>
                </a:solidFill>
              </a:defRPr>
            </a:pPr>
            <a:r>
              <a:t>				"last_name": "Smith",</a:t>
            </a:r>
          </a:p>
          <a:p>
            <a:pPr>
              <a:lnSpc>
                <a:spcPct val="10000"/>
              </a:lnSpc>
              <a:defRPr>
                <a:solidFill>
                  <a:srgbClr val="FFFFFF"/>
                </a:solidFill>
              </a:defRPr>
            </a:pPr>
            <a:r>
              <a:t>				"age": 25,</a:t>
            </a:r>
          </a:p>
          <a:p>
            <a:pPr>
              <a:lnSpc>
                <a:spcPct val="10000"/>
              </a:lnSpc>
              <a:defRPr>
                <a:solidFill>
                  <a:srgbClr val="FFFFFF"/>
                </a:solidFill>
              </a:defRPr>
            </a:pPr>
            <a:r>
              <a:t>				"about": "I love to go rock climbing",</a:t>
            </a:r>
          </a:p>
          <a:p>
            <a:pPr>
              <a:lnSpc>
                <a:spcPct val="10000"/>
              </a:lnSpc>
              <a:defRPr>
                <a:solidFill>
                  <a:srgbClr val="FFFFFF"/>
                </a:solidFill>
              </a:defRPr>
            </a:pPr>
            <a:r>
              <a:t>				"interests": ["sports", "music"],</a:t>
            </a:r>
          </a:p>
          <a:p>
            <a:pPr>
              <a:lnSpc>
                <a:spcPct val="10000"/>
              </a:lnSpc>
              <a:defRPr>
                <a:solidFill>
                  <a:srgbClr val="FFFFFF"/>
                </a:solidFill>
              </a:defRPr>
            </a:pPr>
            <a:r>
              <a:t>				"hahaha": "asdasdadasdas"</a:t>
            </a:r>
          </a:p>
          <a:p>
            <a:pPr>
              <a:lnSpc>
                <a:spcPct val="10000"/>
              </a:lnSpc>
              <a:defRPr>
                <a:solidFill>
                  <a:srgbClr val="FFFFFF"/>
                </a:solidFill>
              </a:defRPr>
            </a:pPr>
            <a:r>
              <a: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图像" descr="图像"/>
          <p:cNvPicPr>
            <a:picLocks noGrp="1" noChangeAspect="1"/>
          </p:cNvPicPr>
          <p:nvPr>
            <p:ph type="pic" idx="13"/>
          </p:nvPr>
        </p:nvPicPr>
        <p:blipFill>
          <a:blip r:embed="rId2">
            <a:extLst/>
          </a:blip>
          <a:srcRect l="6172" t="129" r="6044" b="129"/>
          <a:stretch>
            <a:fillRect/>
          </a:stretch>
        </p:blipFill>
        <p:spPr>
          <a:prstGeom prst="rect">
            <a:avLst/>
          </a:prstGeom>
        </p:spPr>
      </p:pic>
      <p:sp>
        <p:nvSpPr>
          <p:cNvPr id="317" name="线条"/>
          <p:cNvSpPr>
            <a:spLocks noGrp="1"/>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318" name="分布式集群"/>
          <p:cNvSpPr>
            <a:spLocks noGrp="1"/>
          </p:cNvSpPr>
          <p:nvPr>
            <p:ph type="title"/>
          </p:nvPr>
        </p:nvSpPr>
        <p:spPr>
          <a:prstGeom prst="rect">
            <a:avLst/>
          </a:prstGeom>
        </p:spPr>
        <p:txBody>
          <a:bodyPr/>
          <a:lstStyle>
            <a:lvl1pPr defTabSz="502412">
              <a:defRPr sz="14620"/>
            </a:lvl1pPr>
          </a:lstStyle>
          <a:p>
            <a:r>
              <a:t>分布式集群</a:t>
            </a:r>
          </a:p>
        </p:txBody>
      </p:sp>
      <p:sp>
        <p:nvSpPr>
          <p:cNvPr id="319" name="03"/>
          <p:cNvSpPr>
            <a:spLocks noGrp="1"/>
          </p:cNvSpPr>
          <p:nvPr>
            <p:ph type="body" sz="quarter" idx="1"/>
          </p:nvPr>
        </p:nvSpPr>
        <p:spPr>
          <a:prstGeom prst="rect">
            <a:avLst/>
          </a:prstGeom>
        </p:spPr>
        <p:txBody>
          <a:bodyPr/>
          <a:lstStyle/>
          <a:p>
            <a:r>
              <a:t>03</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单节点集群"/>
          <p:cNvSpPr>
            <a:spLocks noGrp="1"/>
          </p:cNvSpPr>
          <p:nvPr>
            <p:ph type="body" idx="13"/>
          </p:nvPr>
        </p:nvSpPr>
        <p:spPr>
          <a:prstGeom prst="rect">
            <a:avLst/>
          </a:prstGeom>
        </p:spPr>
        <p:txBody>
          <a:bodyPr/>
          <a:lstStyle/>
          <a:p>
            <a:r>
              <a:t>单节点集群</a:t>
            </a:r>
          </a:p>
        </p:txBody>
      </p:sp>
      <p:pic>
        <p:nvPicPr>
          <p:cNvPr id="322" name="pasted-image.png" descr="pasted-image.png"/>
          <p:cNvPicPr>
            <a:picLocks noChangeAspect="1"/>
          </p:cNvPicPr>
          <p:nvPr/>
        </p:nvPicPr>
        <p:blipFill>
          <a:blip r:embed="rId3">
            <a:extLst/>
          </a:blip>
          <a:stretch>
            <a:fillRect/>
          </a:stretch>
        </p:blipFill>
        <p:spPr>
          <a:xfrm>
            <a:off x="0" y="3463455"/>
            <a:ext cx="13004800" cy="2826689"/>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集群健康"/>
          <p:cNvSpPr>
            <a:spLocks noGrp="1"/>
          </p:cNvSpPr>
          <p:nvPr>
            <p:ph type="body" idx="13"/>
          </p:nvPr>
        </p:nvSpPr>
        <p:spPr>
          <a:prstGeom prst="rect">
            <a:avLst/>
          </a:prstGeom>
        </p:spPr>
        <p:txBody>
          <a:bodyPr/>
          <a:lstStyle/>
          <a:p>
            <a:r>
              <a:t>集群健康</a:t>
            </a:r>
          </a:p>
        </p:txBody>
      </p:sp>
      <p:sp>
        <p:nvSpPr>
          <p:cNvPr id="327" name="集群健康"/>
          <p:cNvSpPr>
            <a:spLocks noGrp="1"/>
          </p:cNvSpPr>
          <p:nvPr>
            <p:ph type="body" sz="quarter" idx="1"/>
          </p:nvPr>
        </p:nvSpPr>
        <p:spPr>
          <a:xfrm>
            <a:off x="406400" y="1548881"/>
            <a:ext cx="5453195" cy="2500446"/>
          </a:xfrm>
          <a:prstGeom prst="rect">
            <a:avLst/>
          </a:prstGeom>
        </p:spPr>
        <p:txBody>
          <a:bodyPr/>
          <a:lstStyle/>
          <a:p>
            <a:pPr marL="0" indent="0">
              <a:spcBef>
                <a:spcPts val="2000"/>
              </a:spcBef>
              <a:buClrTx/>
              <a:buSzTx/>
              <a:buFontTx/>
              <a:buNone/>
              <a:defRPr>
                <a:solidFill>
                  <a:srgbClr val="FF2600"/>
                </a:solidFill>
              </a:defRPr>
            </a:pPr>
            <a:r>
              <a:t>集群健康</a:t>
            </a:r>
          </a:p>
          <a:p>
            <a:pPr marL="0" indent="0">
              <a:spcBef>
                <a:spcPts val="0"/>
              </a:spcBef>
              <a:buClrTx/>
              <a:buSzTx/>
              <a:buFontTx/>
              <a:buNone/>
            </a:pPr>
            <a:endParaRPr/>
          </a:p>
        </p:txBody>
      </p:sp>
      <p:sp>
        <p:nvSpPr>
          <p:cNvPr id="328" name="线条"/>
          <p:cNvSpPr/>
          <p:nvPr/>
        </p:nvSpPr>
        <p:spPr>
          <a:xfrm flipV="1">
            <a:off x="6413698" y="2527432"/>
            <a:ext cx="1" cy="5437682"/>
          </a:xfrm>
          <a:prstGeom prst="line">
            <a:avLst/>
          </a:prstGeom>
          <a:ln w="38100" cap="rnd">
            <a:solidFill>
              <a:srgbClr val="838787"/>
            </a:solidFill>
            <a:custDash>
              <a:ds d="100000" sp="200000"/>
            </a:custDash>
            <a:miter lim="400000"/>
          </a:ln>
        </p:spPr>
        <p:txBody>
          <a:bodyPr lIns="50800" tIns="50800" rIns="50800" bIns="50800" anchor="ctr"/>
          <a:lstStyle/>
          <a:p>
            <a:pPr algn="ctr">
              <a:lnSpc>
                <a:spcPct val="80000"/>
              </a:lnSpc>
              <a:spcBef>
                <a:spcPts val="0"/>
              </a:spcBef>
              <a:defRPr sz="2800" b="1" cap="all">
                <a:latin typeface="+mn-lt"/>
                <a:ea typeface="+mn-ea"/>
                <a:cs typeface="+mn-cs"/>
                <a:sym typeface="Baskerville"/>
              </a:defRPr>
            </a:pPr>
            <a:endParaRPr/>
          </a:p>
        </p:txBody>
      </p:sp>
      <p:sp>
        <p:nvSpPr>
          <p:cNvPr id="329" name="curl -XGET &quot;localhost:9200/_cluster/health?pretty&quot;"/>
          <p:cNvSpPr/>
          <p:nvPr/>
        </p:nvSpPr>
        <p:spPr>
          <a:xfrm>
            <a:off x="558799" y="5067299"/>
            <a:ext cx="5647400" cy="787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a:solidFill>
                  <a:srgbClr val="FFFFFF"/>
                </a:solidFill>
              </a:defRPr>
            </a:lvl1pPr>
          </a:lstStyle>
          <a:p>
            <a:r>
              <a:t>curl -XGET "localhost:9200/_cluster/health?pretty"</a:t>
            </a:r>
          </a:p>
        </p:txBody>
      </p:sp>
      <p:sp>
        <p:nvSpPr>
          <p:cNvPr id="330" name="{…"/>
          <p:cNvSpPr/>
          <p:nvPr/>
        </p:nvSpPr>
        <p:spPr>
          <a:xfrm>
            <a:off x="7145204" y="2251710"/>
            <a:ext cx="5263389" cy="641858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nSpc>
                <a:spcPct val="20000"/>
              </a:lnSpc>
              <a:defRPr>
                <a:solidFill>
                  <a:srgbClr val="FFFFFF"/>
                </a:solidFill>
              </a:defRPr>
            </a:pPr>
            <a:r>
              <a:t>{</a:t>
            </a:r>
          </a:p>
          <a:p>
            <a:pPr>
              <a:lnSpc>
                <a:spcPct val="20000"/>
              </a:lnSpc>
              <a:defRPr>
                <a:solidFill>
                  <a:srgbClr val="FFFFFF"/>
                </a:solidFill>
              </a:defRPr>
            </a:pPr>
            <a:r>
              <a:t>  "cluster_name" : "alienhh",</a:t>
            </a:r>
          </a:p>
          <a:p>
            <a:pPr>
              <a:lnSpc>
                <a:spcPct val="20000"/>
              </a:lnSpc>
              <a:defRPr>
                <a:solidFill>
                  <a:srgbClr val="FFFFFF"/>
                </a:solidFill>
              </a:defRPr>
            </a:pPr>
            <a:r>
              <a:t>  "status" : "red",</a:t>
            </a:r>
          </a:p>
          <a:p>
            <a:pPr>
              <a:lnSpc>
                <a:spcPct val="20000"/>
              </a:lnSpc>
              <a:defRPr>
                <a:solidFill>
                  <a:srgbClr val="FFFFFF"/>
                </a:solidFill>
              </a:defRPr>
            </a:pPr>
            <a:r>
              <a:t>  "timed_out" : false,</a:t>
            </a:r>
          </a:p>
          <a:p>
            <a:pPr>
              <a:lnSpc>
                <a:spcPct val="20000"/>
              </a:lnSpc>
              <a:defRPr>
                <a:solidFill>
                  <a:srgbClr val="FFFFFF"/>
                </a:solidFill>
              </a:defRPr>
            </a:pPr>
            <a:r>
              <a:t>  "number_of_nodes" : 1,</a:t>
            </a:r>
          </a:p>
          <a:p>
            <a:pPr>
              <a:lnSpc>
                <a:spcPct val="20000"/>
              </a:lnSpc>
              <a:defRPr>
                <a:solidFill>
                  <a:srgbClr val="FFFFFF"/>
                </a:solidFill>
              </a:defRPr>
            </a:pPr>
            <a:r>
              <a:t>  "number_of_data_nodes" : 1,</a:t>
            </a:r>
          </a:p>
          <a:p>
            <a:pPr>
              <a:lnSpc>
                <a:spcPct val="20000"/>
              </a:lnSpc>
              <a:defRPr>
                <a:solidFill>
                  <a:srgbClr val="FFFFFF"/>
                </a:solidFill>
              </a:defRPr>
            </a:pPr>
            <a:r>
              <a:t>  "active_primary_shards" : 3,</a:t>
            </a:r>
          </a:p>
          <a:p>
            <a:pPr>
              <a:lnSpc>
                <a:spcPct val="20000"/>
              </a:lnSpc>
              <a:defRPr>
                <a:solidFill>
                  <a:srgbClr val="FFFFFF"/>
                </a:solidFill>
              </a:defRPr>
            </a:pPr>
            <a:r>
              <a:t>  "active_shards" : 3,</a:t>
            </a:r>
          </a:p>
          <a:p>
            <a:pPr>
              <a:lnSpc>
                <a:spcPct val="20000"/>
              </a:lnSpc>
              <a:defRPr>
                <a:solidFill>
                  <a:srgbClr val="FFFFFF"/>
                </a:solidFill>
              </a:defRPr>
            </a:pPr>
            <a:r>
              <a:t>  "relocating_shards" : 0,</a:t>
            </a:r>
          </a:p>
          <a:p>
            <a:pPr>
              <a:lnSpc>
                <a:spcPct val="20000"/>
              </a:lnSpc>
              <a:defRPr>
                <a:solidFill>
                  <a:srgbClr val="FFFFFF"/>
                </a:solidFill>
              </a:defRPr>
            </a:pPr>
            <a:r>
              <a:t>  "initializing_shards" : 0,</a:t>
            </a:r>
          </a:p>
          <a:p>
            <a:pPr>
              <a:lnSpc>
                <a:spcPct val="20000"/>
              </a:lnSpc>
              <a:defRPr>
                <a:solidFill>
                  <a:srgbClr val="FFFFFF"/>
                </a:solidFill>
              </a:defRPr>
            </a:pPr>
            <a:r>
              <a:t>  "unassigned_shards" : 7,</a:t>
            </a:r>
          </a:p>
          <a:p>
            <a:pPr>
              <a:lnSpc>
                <a:spcPct val="20000"/>
              </a:lnSpc>
              <a:defRPr>
                <a:solidFill>
                  <a:srgbClr val="FFFFFF"/>
                </a:solidFill>
              </a:defRPr>
            </a:pPr>
            <a:r>
              <a:t>  "delayed_unassigned_shards" : 5,</a:t>
            </a:r>
          </a:p>
          <a:p>
            <a:pPr>
              <a:lnSpc>
                <a:spcPct val="20000"/>
              </a:lnSpc>
              <a:defRPr>
                <a:solidFill>
                  <a:srgbClr val="FFFFFF"/>
                </a:solidFill>
              </a:defRPr>
            </a:pPr>
            <a:r>
              <a:t>  "number_of_pending_tasks" : 0,</a:t>
            </a:r>
          </a:p>
          <a:p>
            <a:pPr>
              <a:lnSpc>
                <a:spcPct val="20000"/>
              </a:lnSpc>
              <a:defRPr>
                <a:solidFill>
                  <a:srgbClr val="FFFFFF"/>
                </a:solidFill>
              </a:defRPr>
            </a:pPr>
            <a:r>
              <a:t>  "number_of_in_flight_fetch" : 0,</a:t>
            </a:r>
          </a:p>
          <a:p>
            <a:pPr>
              <a:lnSpc>
                <a:spcPct val="20000"/>
              </a:lnSpc>
              <a:defRPr>
                <a:solidFill>
                  <a:srgbClr val="FFFFFF"/>
                </a:solidFill>
              </a:defRPr>
            </a:pPr>
            <a:r>
              <a:t>  "task_max_waiting_in_queue_millis" : 0,</a:t>
            </a:r>
          </a:p>
          <a:p>
            <a:pPr>
              <a:lnSpc>
                <a:spcPct val="20000"/>
              </a:lnSpc>
              <a:defRPr>
                <a:solidFill>
                  <a:srgbClr val="FFFFFF"/>
                </a:solidFill>
              </a:defRPr>
            </a:pPr>
            <a:r>
              <a:t>  "active_shards_percent_as_number" : 30.0</a:t>
            </a:r>
          </a:p>
          <a:p>
            <a:pPr>
              <a:lnSpc>
                <a:spcPct val="20000"/>
              </a:lnSpc>
              <a:defRPr>
                <a:solidFill>
                  <a:srgbClr val="FFFFFF"/>
                </a:solidFill>
              </a:defRPr>
            </a:pPr>
            <a:r>
              <a: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添加索引"/>
          <p:cNvSpPr>
            <a:spLocks noGrp="1"/>
          </p:cNvSpPr>
          <p:nvPr>
            <p:ph type="body" idx="13"/>
          </p:nvPr>
        </p:nvSpPr>
        <p:spPr>
          <a:prstGeom prst="rect">
            <a:avLst/>
          </a:prstGeom>
        </p:spPr>
        <p:txBody>
          <a:bodyPr/>
          <a:lstStyle/>
          <a:p>
            <a:r>
              <a:t>添加索引</a:t>
            </a:r>
          </a:p>
        </p:txBody>
      </p:sp>
      <p:sp>
        <p:nvSpPr>
          <p:cNvPr id="335" name="添加索引"/>
          <p:cNvSpPr>
            <a:spLocks noGrp="1"/>
          </p:cNvSpPr>
          <p:nvPr>
            <p:ph type="body" sz="quarter" idx="1"/>
          </p:nvPr>
        </p:nvSpPr>
        <p:spPr>
          <a:xfrm>
            <a:off x="406400" y="1548881"/>
            <a:ext cx="5453195" cy="2500446"/>
          </a:xfrm>
          <a:prstGeom prst="rect">
            <a:avLst/>
          </a:prstGeom>
        </p:spPr>
        <p:txBody>
          <a:bodyPr/>
          <a:lstStyle>
            <a:lvl1pPr marL="0" indent="0">
              <a:spcBef>
                <a:spcPts val="2000"/>
              </a:spcBef>
              <a:buClrTx/>
              <a:buSzTx/>
              <a:buFontTx/>
              <a:buNone/>
              <a:defRPr>
                <a:solidFill>
                  <a:srgbClr val="FF2600"/>
                </a:solidFill>
              </a:defRPr>
            </a:lvl1pPr>
          </a:lstStyle>
          <a:p>
            <a:r>
              <a:t>添加索引</a:t>
            </a:r>
          </a:p>
        </p:txBody>
      </p:sp>
      <p:sp>
        <p:nvSpPr>
          <p:cNvPr id="336" name="线条"/>
          <p:cNvSpPr/>
          <p:nvPr/>
        </p:nvSpPr>
        <p:spPr>
          <a:xfrm flipV="1">
            <a:off x="6413698" y="2527432"/>
            <a:ext cx="1" cy="5437682"/>
          </a:xfrm>
          <a:prstGeom prst="line">
            <a:avLst/>
          </a:prstGeom>
          <a:ln w="38100" cap="rnd">
            <a:solidFill>
              <a:srgbClr val="838787"/>
            </a:solidFill>
            <a:custDash>
              <a:ds d="100000" sp="200000"/>
            </a:custDash>
            <a:miter lim="400000"/>
          </a:ln>
        </p:spPr>
        <p:txBody>
          <a:bodyPr lIns="50800" tIns="50800" rIns="50800" bIns="50800" anchor="ctr"/>
          <a:lstStyle/>
          <a:p>
            <a:pPr algn="ctr">
              <a:lnSpc>
                <a:spcPct val="80000"/>
              </a:lnSpc>
              <a:spcBef>
                <a:spcPts val="0"/>
              </a:spcBef>
              <a:defRPr sz="2800" b="1" cap="all">
                <a:latin typeface="+mn-lt"/>
                <a:ea typeface="+mn-ea"/>
                <a:cs typeface="+mn-cs"/>
                <a:sym typeface="Baskerville"/>
              </a:defRPr>
            </a:pPr>
            <a:endParaRPr/>
          </a:p>
        </p:txBody>
      </p:sp>
      <p:sp>
        <p:nvSpPr>
          <p:cNvPr id="337" name="curl -XPUT &quot;localhost:9200/ceshi?pretty&quot; -d'…"/>
          <p:cNvSpPr/>
          <p:nvPr/>
        </p:nvSpPr>
        <p:spPr>
          <a:xfrm>
            <a:off x="558799" y="4221479"/>
            <a:ext cx="5647400" cy="24790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10000"/>
              </a:lnSpc>
              <a:defRPr>
                <a:solidFill>
                  <a:srgbClr val="FFFFFF"/>
                </a:solidFill>
              </a:defRPr>
            </a:pPr>
            <a:r>
              <a:t>curl -XPUT "localhost:9200/ceshi?pretty" -d'</a:t>
            </a:r>
          </a:p>
          <a:p>
            <a:pPr>
              <a:lnSpc>
                <a:spcPct val="10000"/>
              </a:lnSpc>
              <a:defRPr>
                <a:solidFill>
                  <a:srgbClr val="FFFFFF"/>
                </a:solidFill>
              </a:defRPr>
            </a:pPr>
            <a:r>
              <a:t>{</a:t>
            </a:r>
          </a:p>
          <a:p>
            <a:pPr>
              <a:lnSpc>
                <a:spcPct val="10000"/>
              </a:lnSpc>
              <a:defRPr>
                <a:solidFill>
                  <a:srgbClr val="FFFFFF"/>
                </a:solidFill>
              </a:defRPr>
            </a:pPr>
            <a:r>
              <a:t>	"settings" : {</a:t>
            </a:r>
          </a:p>
          <a:p>
            <a:pPr>
              <a:lnSpc>
                <a:spcPct val="10000"/>
              </a:lnSpc>
              <a:defRPr>
                <a:solidFill>
                  <a:srgbClr val="FFFFFF"/>
                </a:solidFill>
              </a:defRPr>
            </a:pPr>
            <a:r>
              <a:t>		"number_of_shards" : 2,</a:t>
            </a:r>
          </a:p>
          <a:p>
            <a:pPr>
              <a:lnSpc>
                <a:spcPct val="10000"/>
              </a:lnSpc>
              <a:defRPr>
                <a:solidFill>
                  <a:srgbClr val="FFFFFF"/>
                </a:solidFill>
              </a:defRPr>
            </a:pPr>
            <a:r>
              <a:t>		"number_of_replicas" : 1</a:t>
            </a:r>
          </a:p>
          <a:p>
            <a:pPr>
              <a:lnSpc>
                <a:spcPct val="10000"/>
              </a:lnSpc>
              <a:defRPr>
                <a:solidFill>
                  <a:srgbClr val="FFFFFF"/>
                </a:solidFill>
              </a:defRPr>
            </a:pPr>
            <a:r>
              <a:t>	}</a:t>
            </a:r>
          </a:p>
          <a:p>
            <a:pPr>
              <a:lnSpc>
                <a:spcPct val="10000"/>
              </a:lnSpc>
              <a:defRPr>
                <a:solidFill>
                  <a:srgbClr val="FFFFFF"/>
                </a:solidFill>
              </a:defRPr>
            </a:pPr>
            <a:r>
              <a:t>}'</a:t>
            </a:r>
          </a:p>
        </p:txBody>
      </p:sp>
      <p:sp>
        <p:nvSpPr>
          <p:cNvPr id="338" name="{…"/>
          <p:cNvSpPr/>
          <p:nvPr/>
        </p:nvSpPr>
        <p:spPr>
          <a:xfrm>
            <a:off x="7302420" y="4650642"/>
            <a:ext cx="2928113" cy="119126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nSpc>
                <a:spcPct val="20000"/>
              </a:lnSpc>
              <a:defRPr>
                <a:solidFill>
                  <a:srgbClr val="FFFFFF"/>
                </a:solidFill>
              </a:defRPr>
            </a:pPr>
            <a:r>
              <a:t>{</a:t>
            </a:r>
          </a:p>
          <a:p>
            <a:pPr>
              <a:lnSpc>
                <a:spcPct val="20000"/>
              </a:lnSpc>
              <a:defRPr>
                <a:solidFill>
                  <a:srgbClr val="FFFFFF"/>
                </a:solidFill>
              </a:defRPr>
            </a:pPr>
            <a:r>
              <a:t>  "acknowledged" : true</a:t>
            </a:r>
          </a:p>
          <a:p>
            <a:pPr>
              <a:lnSpc>
                <a:spcPct val="20000"/>
              </a:lnSpc>
              <a:defRPr>
                <a:solidFill>
                  <a:srgbClr val="FFFFFF"/>
                </a:solidFill>
              </a:defRPr>
            </a:pPr>
            <a:r>
              <a: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未分配分片"/>
          <p:cNvSpPr>
            <a:spLocks noGrp="1"/>
          </p:cNvSpPr>
          <p:nvPr>
            <p:ph type="body" idx="13"/>
          </p:nvPr>
        </p:nvSpPr>
        <p:spPr>
          <a:prstGeom prst="rect">
            <a:avLst/>
          </a:prstGeom>
        </p:spPr>
        <p:txBody>
          <a:bodyPr/>
          <a:lstStyle/>
          <a:p>
            <a:r>
              <a:t>未分配分片</a:t>
            </a:r>
          </a:p>
        </p:txBody>
      </p:sp>
      <p:pic>
        <p:nvPicPr>
          <p:cNvPr id="341" name="pasted-image.png" descr="pasted-image.png"/>
          <p:cNvPicPr>
            <a:picLocks noChangeAspect="1"/>
          </p:cNvPicPr>
          <p:nvPr/>
        </p:nvPicPr>
        <p:blipFill>
          <a:blip r:embed="rId3">
            <a:extLst/>
          </a:blip>
          <a:stretch>
            <a:fillRect/>
          </a:stretch>
        </p:blipFill>
        <p:spPr>
          <a:xfrm>
            <a:off x="0" y="3468539"/>
            <a:ext cx="13004800" cy="281652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简介"/>
          <p:cNvSpPr>
            <a:spLocks noGrp="1"/>
          </p:cNvSpPr>
          <p:nvPr>
            <p:ph type="body" idx="13"/>
          </p:nvPr>
        </p:nvSpPr>
        <p:spPr>
          <a:prstGeom prst="rect">
            <a:avLst/>
          </a:prstGeom>
        </p:spPr>
        <p:txBody>
          <a:bodyPr/>
          <a:lstStyle/>
          <a:p>
            <a:r>
              <a:t>简介</a:t>
            </a:r>
          </a:p>
        </p:txBody>
      </p:sp>
      <p:sp>
        <p:nvSpPr>
          <p:cNvPr id="177" name="ElasticSearch 是一个基于 Lucene 构建的开源，分布式，RESTful 搜索引擎，设计用于云计算中，能够达到实时搜索，稳定，可靠，快速，安装使用方便。支持通过 HTTP 使用 JSON 进行数据索引，它能够快速搜索数十亿的文件以及 PB 级的数据，结构化或者非结构化的数据都可以"/>
          <p:cNvSpPr>
            <a:spLocks noGrp="1"/>
          </p:cNvSpPr>
          <p:nvPr>
            <p:ph type="body" idx="1"/>
          </p:nvPr>
        </p:nvSpPr>
        <p:spPr>
          <a:xfrm>
            <a:off x="406400" y="1504647"/>
            <a:ext cx="12192000" cy="6108701"/>
          </a:xfrm>
          <a:prstGeom prst="rect">
            <a:avLst/>
          </a:prstGeom>
        </p:spPr>
        <p:txBody>
          <a:bodyPr/>
          <a:lstStyle/>
          <a:p>
            <a:r>
              <a:rPr dirty="0" err="1"/>
              <a:t>ElasticSearch</a:t>
            </a:r>
            <a:r>
              <a:rPr dirty="0"/>
              <a:t> </a:t>
            </a:r>
            <a:r>
              <a:rPr dirty="0" err="1"/>
              <a:t>是一个基于</a:t>
            </a:r>
            <a:r>
              <a:rPr dirty="0"/>
              <a:t> Lucene </a:t>
            </a:r>
            <a:r>
              <a:rPr dirty="0" err="1"/>
              <a:t>构建的开源，分布式，RESTful</a:t>
            </a:r>
            <a:r>
              <a:rPr dirty="0"/>
              <a:t> </a:t>
            </a:r>
            <a:r>
              <a:rPr dirty="0" err="1"/>
              <a:t>搜索引擎，设计用于云计算中，能够达到实时搜索，稳定，可靠，快速，安装使用方便。支持通过</a:t>
            </a:r>
            <a:r>
              <a:rPr dirty="0"/>
              <a:t> HTTP </a:t>
            </a:r>
            <a:r>
              <a:rPr dirty="0" err="1"/>
              <a:t>使用</a:t>
            </a:r>
            <a:r>
              <a:rPr dirty="0"/>
              <a:t> JSON </a:t>
            </a:r>
            <a:r>
              <a:rPr dirty="0" err="1"/>
              <a:t>进行数据索引，</a:t>
            </a:r>
            <a:r>
              <a:rPr dirty="0" err="1">
                <a:solidFill>
                  <a:schemeClr val="accent1">
                    <a:hueOff val="-84091"/>
                    <a:satOff val="15316"/>
                    <a:lumOff val="24313"/>
                  </a:schemeClr>
                </a:solidFill>
              </a:rPr>
              <a:t>它能够快速搜索数十亿的文件以及</a:t>
            </a:r>
            <a:r>
              <a:rPr dirty="0">
                <a:solidFill>
                  <a:schemeClr val="accent1">
                    <a:hueOff val="-84091"/>
                    <a:satOff val="15316"/>
                    <a:lumOff val="24313"/>
                  </a:schemeClr>
                </a:solidFill>
              </a:rPr>
              <a:t> PB </a:t>
            </a:r>
            <a:r>
              <a:rPr dirty="0" err="1">
                <a:solidFill>
                  <a:schemeClr val="accent1">
                    <a:hueOff val="-84091"/>
                    <a:satOff val="15316"/>
                    <a:lumOff val="24313"/>
                  </a:schemeClr>
                </a:solidFill>
              </a:rPr>
              <a:t>级的数据</a:t>
            </a:r>
            <a:r>
              <a:rPr dirty="0"/>
              <a:t>，</a:t>
            </a:r>
            <a:r>
              <a:rPr lang="zh-CN" altLang="en-US" dirty="0"/>
              <a:t>包括</a:t>
            </a:r>
            <a:r>
              <a:rPr dirty="0" err="1"/>
              <a:t>结构化或者非结构化的数据</a:t>
            </a:r>
            <a:r>
              <a:rPr lang="zh-CN" altLang="en-US" dirty="0"/>
              <a:t>。</a:t>
            </a:r>
            <a:endParaRPr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横向扩展"/>
          <p:cNvSpPr>
            <a:spLocks noGrp="1"/>
          </p:cNvSpPr>
          <p:nvPr>
            <p:ph type="body" idx="13"/>
          </p:nvPr>
        </p:nvSpPr>
        <p:spPr>
          <a:prstGeom prst="rect">
            <a:avLst/>
          </a:prstGeom>
        </p:spPr>
        <p:txBody>
          <a:bodyPr/>
          <a:lstStyle/>
          <a:p>
            <a:r>
              <a:t>横向扩展</a:t>
            </a:r>
          </a:p>
        </p:txBody>
      </p:sp>
      <p:sp>
        <p:nvSpPr>
          <p:cNvPr id="346" name="随着应用需求增长，我们该如何扩展？如果我们启动第二个节点，我们的集群会自我感知，这时便成为了两节点集群"/>
          <p:cNvSpPr>
            <a:spLocks noGrp="1"/>
          </p:cNvSpPr>
          <p:nvPr>
            <p:ph type="body" sz="half" idx="1"/>
          </p:nvPr>
        </p:nvSpPr>
        <p:spPr>
          <a:xfrm>
            <a:off x="406400" y="1548881"/>
            <a:ext cx="12192000" cy="2500446"/>
          </a:xfrm>
          <a:prstGeom prst="rect">
            <a:avLst/>
          </a:prstGeom>
        </p:spPr>
        <p:txBody>
          <a:bodyPr/>
          <a:lstStyle>
            <a:lvl1pPr marL="0" indent="0">
              <a:spcBef>
                <a:spcPts val="2000"/>
              </a:spcBef>
              <a:buClrTx/>
              <a:buSzTx/>
              <a:buFontTx/>
              <a:buNone/>
              <a:defRPr>
                <a:solidFill>
                  <a:schemeClr val="accent1">
                    <a:hueOff val="-84091"/>
                    <a:satOff val="15316"/>
                    <a:lumOff val="24313"/>
                  </a:schemeClr>
                </a:solidFill>
              </a:defRPr>
            </a:lvl1pPr>
          </a:lstStyle>
          <a:p>
            <a:r>
              <a:t>随着应用需求增长，我们该如何扩展？如果我们启动第二个节点，我们的集群会自我感知，这时便成为了两节点集群</a:t>
            </a:r>
          </a:p>
        </p:txBody>
      </p:sp>
      <p:pic>
        <p:nvPicPr>
          <p:cNvPr id="347" name="pasted-image.png" descr="pasted-image.png"/>
          <p:cNvPicPr>
            <a:picLocks noChangeAspect="1"/>
          </p:cNvPicPr>
          <p:nvPr/>
        </p:nvPicPr>
        <p:blipFill>
          <a:blip r:embed="rId3">
            <a:extLst/>
          </a:blip>
          <a:stretch>
            <a:fillRect/>
          </a:stretch>
        </p:blipFill>
        <p:spPr>
          <a:xfrm>
            <a:off x="0" y="3473623"/>
            <a:ext cx="13004800" cy="2806354"/>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应对故障"/>
          <p:cNvSpPr>
            <a:spLocks noGrp="1"/>
          </p:cNvSpPr>
          <p:nvPr>
            <p:ph type="body" idx="13"/>
          </p:nvPr>
        </p:nvSpPr>
        <p:spPr>
          <a:prstGeom prst="rect">
            <a:avLst/>
          </a:prstGeom>
        </p:spPr>
        <p:txBody>
          <a:bodyPr/>
          <a:lstStyle/>
          <a:p>
            <a:r>
              <a:t>应对故障</a:t>
            </a:r>
          </a:p>
        </p:txBody>
      </p:sp>
      <p:sp>
        <p:nvSpPr>
          <p:cNvPr id="352" name="ES可以应对节点失效，所以我们杀掉第一个节点的进程，看起来像这样"/>
          <p:cNvSpPr>
            <a:spLocks noGrp="1"/>
          </p:cNvSpPr>
          <p:nvPr>
            <p:ph type="body" sz="half" idx="1"/>
          </p:nvPr>
        </p:nvSpPr>
        <p:spPr>
          <a:xfrm>
            <a:off x="406400" y="1548881"/>
            <a:ext cx="12192000" cy="2500446"/>
          </a:xfrm>
          <a:prstGeom prst="rect">
            <a:avLst/>
          </a:prstGeom>
        </p:spPr>
        <p:txBody>
          <a:bodyPr/>
          <a:lstStyle>
            <a:lvl1pPr marL="0" indent="0">
              <a:spcBef>
                <a:spcPts val="2000"/>
              </a:spcBef>
              <a:buClrTx/>
              <a:buSzTx/>
              <a:buFontTx/>
              <a:buNone/>
              <a:defRPr>
                <a:solidFill>
                  <a:schemeClr val="accent1">
                    <a:hueOff val="-84091"/>
                    <a:satOff val="15316"/>
                    <a:lumOff val="24313"/>
                  </a:schemeClr>
                </a:solidFill>
              </a:defRPr>
            </a:lvl1pPr>
          </a:lstStyle>
          <a:p>
            <a:r>
              <a:t>ES可以应对节点失效，所以我们杀掉第一个节点的进程，看起来像这样</a:t>
            </a:r>
          </a:p>
        </p:txBody>
      </p:sp>
      <p:pic>
        <p:nvPicPr>
          <p:cNvPr id="353" name="pasted-image.png" descr="pasted-image.png"/>
          <p:cNvPicPr>
            <a:picLocks noChangeAspect="1"/>
          </p:cNvPicPr>
          <p:nvPr/>
        </p:nvPicPr>
        <p:blipFill>
          <a:blip r:embed="rId3">
            <a:extLst/>
          </a:blip>
          <a:stretch>
            <a:fillRect/>
          </a:stretch>
        </p:blipFill>
        <p:spPr>
          <a:xfrm>
            <a:off x="0" y="3483791"/>
            <a:ext cx="13004800" cy="2786018"/>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图像" descr="图像"/>
          <p:cNvPicPr>
            <a:picLocks noGrp="1" noChangeAspect="1"/>
          </p:cNvPicPr>
          <p:nvPr>
            <p:ph type="pic" idx="13"/>
          </p:nvPr>
        </p:nvPicPr>
        <p:blipFill>
          <a:blip r:embed="rId2">
            <a:extLst/>
          </a:blip>
          <a:srcRect l="6172" t="129" r="6044" b="129"/>
          <a:stretch>
            <a:fillRect/>
          </a:stretch>
        </p:blipFill>
        <p:spPr>
          <a:prstGeom prst="rect">
            <a:avLst/>
          </a:prstGeom>
        </p:spPr>
      </p:pic>
      <p:sp>
        <p:nvSpPr>
          <p:cNvPr id="358" name="线条"/>
          <p:cNvSpPr>
            <a:spLocks noGrp="1"/>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359" name="应用场景"/>
          <p:cNvSpPr>
            <a:spLocks noGrp="1"/>
          </p:cNvSpPr>
          <p:nvPr>
            <p:ph type="title"/>
          </p:nvPr>
        </p:nvSpPr>
        <p:spPr>
          <a:prstGeom prst="rect">
            <a:avLst/>
          </a:prstGeom>
        </p:spPr>
        <p:txBody>
          <a:bodyPr/>
          <a:lstStyle>
            <a:lvl1pPr defTabSz="502412">
              <a:defRPr sz="14620"/>
            </a:lvl1pPr>
          </a:lstStyle>
          <a:p>
            <a:r>
              <a:t>应用场景</a:t>
            </a:r>
          </a:p>
        </p:txBody>
      </p:sp>
      <p:sp>
        <p:nvSpPr>
          <p:cNvPr id="360" name="04"/>
          <p:cNvSpPr>
            <a:spLocks noGrp="1"/>
          </p:cNvSpPr>
          <p:nvPr>
            <p:ph type="body" sz="quarter" idx="1"/>
          </p:nvPr>
        </p:nvSpPr>
        <p:spPr>
          <a:prstGeom prst="rect">
            <a:avLst/>
          </a:prstGeom>
        </p:spPr>
        <p:txBody>
          <a:bodyPr/>
          <a:lstStyle/>
          <a:p>
            <a:r>
              <a:t>04</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应用场景"/>
          <p:cNvSpPr>
            <a:spLocks noGrp="1"/>
          </p:cNvSpPr>
          <p:nvPr>
            <p:ph type="body" idx="13"/>
          </p:nvPr>
        </p:nvSpPr>
        <p:spPr>
          <a:prstGeom prst="rect">
            <a:avLst/>
          </a:prstGeom>
        </p:spPr>
        <p:txBody>
          <a:bodyPr/>
          <a:lstStyle/>
          <a:p>
            <a:r>
              <a:t>应用场景</a:t>
            </a:r>
          </a:p>
        </p:txBody>
      </p:sp>
      <p:sp>
        <p:nvSpPr>
          <p:cNvPr id="363" name="场景一 贴纸搜索…"/>
          <p:cNvSpPr>
            <a:spLocks noGrp="1"/>
          </p:cNvSpPr>
          <p:nvPr>
            <p:ph type="body" idx="1"/>
          </p:nvPr>
        </p:nvSpPr>
        <p:spPr>
          <a:xfrm>
            <a:off x="406400" y="1548881"/>
            <a:ext cx="12192000" cy="8021374"/>
          </a:xfrm>
          <a:prstGeom prst="rect">
            <a:avLst/>
          </a:prstGeom>
        </p:spPr>
        <p:txBody>
          <a:bodyPr/>
          <a:lstStyle/>
          <a:p>
            <a:pPr marL="0" indent="0">
              <a:spcBef>
                <a:spcPts val="2000"/>
              </a:spcBef>
              <a:buClrTx/>
              <a:buSzTx/>
              <a:buFontTx/>
              <a:buNone/>
              <a:defRPr>
                <a:solidFill>
                  <a:srgbClr val="FF2600"/>
                </a:solidFill>
              </a:defRPr>
            </a:pPr>
            <a:r>
              <a:t>场景一 贴纸搜索</a:t>
            </a:r>
          </a:p>
          <a:p>
            <a:pPr>
              <a:spcBef>
                <a:spcPts val="2000"/>
              </a:spcBef>
              <a:buChar char="‣"/>
              <a:defRPr>
                <a:solidFill>
                  <a:srgbClr val="FF2600"/>
                </a:solidFill>
              </a:defRPr>
            </a:pPr>
            <a:r>
              <a:t>快速开发需求</a:t>
            </a:r>
          </a:p>
          <a:p>
            <a:pPr marL="0" indent="0">
              <a:spcBef>
                <a:spcPts val="0"/>
              </a:spcBef>
              <a:buClrTx/>
              <a:buSzTx/>
              <a:buFontTx/>
              <a:buNone/>
            </a:pPr>
            <a:r>
              <a:t>内容同步、全文搜索、分页搜索、关键词联想、关键词高亮、内容去重、搜索记录、搜索统计</a:t>
            </a:r>
          </a:p>
          <a:p>
            <a:pPr>
              <a:spcBef>
                <a:spcPts val="2000"/>
              </a:spcBef>
              <a:buChar char="‣"/>
              <a:defRPr>
                <a:solidFill>
                  <a:srgbClr val="FF2600"/>
                </a:solidFill>
              </a:defRPr>
            </a:pPr>
            <a:r>
              <a:t>技术架构设计</a:t>
            </a:r>
          </a:p>
          <a:p>
            <a:pPr marL="0" indent="0">
              <a:spcBef>
                <a:spcPts val="0"/>
              </a:spcBef>
              <a:buClrTx/>
              <a:buSzTx/>
              <a:buFontTx/>
              <a:buNone/>
            </a:pPr>
            <a:r>
              <a:t>根据项目需求进行合理的架构设计，努力提高系统的高效、可用、容灾、收缩的能力</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应用场景"/>
          <p:cNvSpPr>
            <a:spLocks noGrp="1"/>
          </p:cNvSpPr>
          <p:nvPr>
            <p:ph type="body" idx="13"/>
          </p:nvPr>
        </p:nvSpPr>
        <p:spPr>
          <a:prstGeom prst="rect">
            <a:avLst/>
          </a:prstGeom>
        </p:spPr>
        <p:txBody>
          <a:bodyPr/>
          <a:lstStyle/>
          <a:p>
            <a:r>
              <a:t>应用场景</a:t>
            </a:r>
          </a:p>
        </p:txBody>
      </p:sp>
      <p:sp>
        <p:nvSpPr>
          <p:cNvPr id="366" name="场景一 贴纸搜索"/>
          <p:cNvSpPr>
            <a:spLocks noGrp="1"/>
          </p:cNvSpPr>
          <p:nvPr>
            <p:ph type="body" sz="quarter" idx="1"/>
          </p:nvPr>
        </p:nvSpPr>
        <p:spPr>
          <a:xfrm>
            <a:off x="406400" y="1548881"/>
            <a:ext cx="5453195" cy="2500446"/>
          </a:xfrm>
          <a:prstGeom prst="rect">
            <a:avLst/>
          </a:prstGeom>
        </p:spPr>
        <p:txBody>
          <a:bodyPr/>
          <a:lstStyle>
            <a:lvl1pPr marL="0" indent="0">
              <a:spcBef>
                <a:spcPts val="2000"/>
              </a:spcBef>
              <a:buClrTx/>
              <a:buSzTx/>
              <a:buFontTx/>
              <a:buNone/>
              <a:defRPr>
                <a:solidFill>
                  <a:srgbClr val="FF2600"/>
                </a:solidFill>
              </a:defRPr>
            </a:lvl1pPr>
          </a:lstStyle>
          <a:p>
            <a:r>
              <a:t>场景一 贴纸搜索</a:t>
            </a:r>
          </a:p>
        </p:txBody>
      </p:sp>
      <p:pic>
        <p:nvPicPr>
          <p:cNvPr id="367" name="Untitled Diagram (1).png" descr="Untitled Diagram (1).png"/>
          <p:cNvPicPr>
            <a:picLocks noChangeAspect="1"/>
          </p:cNvPicPr>
          <p:nvPr/>
        </p:nvPicPr>
        <p:blipFill>
          <a:blip r:embed="rId3">
            <a:extLst/>
          </a:blip>
          <a:stretch>
            <a:fillRect/>
          </a:stretch>
        </p:blipFill>
        <p:spPr>
          <a:xfrm>
            <a:off x="2666604" y="2322969"/>
            <a:ext cx="6901994" cy="6961862"/>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应用场景"/>
          <p:cNvSpPr>
            <a:spLocks noGrp="1"/>
          </p:cNvSpPr>
          <p:nvPr>
            <p:ph type="body" idx="13"/>
          </p:nvPr>
        </p:nvSpPr>
        <p:spPr>
          <a:prstGeom prst="rect">
            <a:avLst/>
          </a:prstGeom>
        </p:spPr>
        <p:txBody>
          <a:bodyPr/>
          <a:lstStyle/>
          <a:p>
            <a:r>
              <a:t>应用场景</a:t>
            </a:r>
          </a:p>
        </p:txBody>
      </p:sp>
      <p:sp>
        <p:nvSpPr>
          <p:cNvPr id="372" name="场景一 贴纸搜索"/>
          <p:cNvSpPr>
            <a:spLocks noGrp="1"/>
          </p:cNvSpPr>
          <p:nvPr>
            <p:ph type="body" idx="1"/>
          </p:nvPr>
        </p:nvSpPr>
        <p:spPr>
          <a:xfrm>
            <a:off x="406400" y="1548881"/>
            <a:ext cx="12192000" cy="8021374"/>
          </a:xfrm>
          <a:prstGeom prst="rect">
            <a:avLst/>
          </a:prstGeom>
        </p:spPr>
        <p:txBody>
          <a:bodyPr/>
          <a:lstStyle/>
          <a:p>
            <a:pPr marL="0" indent="0">
              <a:spcBef>
                <a:spcPts val="2000"/>
              </a:spcBef>
              <a:buClrTx/>
              <a:buSzTx/>
              <a:buFontTx/>
              <a:buNone/>
              <a:defRPr>
                <a:solidFill>
                  <a:srgbClr val="FF2600"/>
                </a:solidFill>
              </a:defRPr>
            </a:pPr>
            <a:r>
              <a:t>场景一 贴纸搜索</a:t>
            </a:r>
          </a:p>
          <a:p>
            <a:pPr marL="0" indent="0">
              <a:spcBef>
                <a:spcPts val="0"/>
              </a:spcBef>
              <a:buClrTx/>
              <a:buSzTx/>
              <a:buFontTx/>
              <a:buNone/>
            </a:pPr>
            <a:endParaRPr/>
          </a:p>
        </p:txBody>
      </p:sp>
      <p:pic>
        <p:nvPicPr>
          <p:cNvPr id="373" name="pasted-image.png" descr="pasted-image.png"/>
          <p:cNvPicPr>
            <a:picLocks noChangeAspect="1"/>
          </p:cNvPicPr>
          <p:nvPr/>
        </p:nvPicPr>
        <p:blipFill>
          <a:blip r:embed="rId2">
            <a:extLst/>
          </a:blip>
          <a:stretch>
            <a:fillRect/>
          </a:stretch>
        </p:blipFill>
        <p:spPr>
          <a:xfrm>
            <a:off x="2186516" y="2266950"/>
            <a:ext cx="9004301" cy="7454900"/>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应用场景"/>
          <p:cNvSpPr>
            <a:spLocks noGrp="1"/>
          </p:cNvSpPr>
          <p:nvPr>
            <p:ph type="body" idx="13"/>
          </p:nvPr>
        </p:nvSpPr>
        <p:spPr>
          <a:prstGeom prst="rect">
            <a:avLst/>
          </a:prstGeom>
        </p:spPr>
        <p:txBody>
          <a:bodyPr/>
          <a:lstStyle/>
          <a:p>
            <a:r>
              <a:t>应用场景</a:t>
            </a:r>
          </a:p>
        </p:txBody>
      </p:sp>
      <p:sp>
        <p:nvSpPr>
          <p:cNvPr id="376" name="场景一 贴纸搜索…"/>
          <p:cNvSpPr>
            <a:spLocks noGrp="1"/>
          </p:cNvSpPr>
          <p:nvPr>
            <p:ph type="body" idx="1"/>
          </p:nvPr>
        </p:nvSpPr>
        <p:spPr>
          <a:xfrm>
            <a:off x="406400" y="1548881"/>
            <a:ext cx="12192000" cy="8021374"/>
          </a:xfrm>
          <a:prstGeom prst="rect">
            <a:avLst/>
          </a:prstGeom>
        </p:spPr>
        <p:txBody>
          <a:bodyPr/>
          <a:lstStyle/>
          <a:p>
            <a:pPr marL="0" indent="0">
              <a:spcBef>
                <a:spcPts val="2000"/>
              </a:spcBef>
              <a:buClrTx/>
              <a:buSzTx/>
              <a:buFontTx/>
              <a:buNone/>
              <a:defRPr>
                <a:solidFill>
                  <a:srgbClr val="FF2600"/>
                </a:solidFill>
              </a:defRPr>
            </a:pPr>
            <a:r>
              <a:t>场景一 贴纸搜索</a:t>
            </a:r>
          </a:p>
          <a:p>
            <a:pPr marL="0" indent="0">
              <a:spcBef>
                <a:spcPts val="2000"/>
              </a:spcBef>
              <a:buClrTx/>
              <a:buSzTx/>
              <a:buFontTx/>
              <a:buNone/>
              <a:defRPr>
                <a:solidFill>
                  <a:schemeClr val="accent1">
                    <a:hueOff val="-84091"/>
                    <a:satOff val="15316"/>
                    <a:lumOff val="24313"/>
                  </a:schemeClr>
                </a:solidFill>
              </a:defRPr>
            </a:pPr>
            <a:r>
              <a:t>调用量挺小的</a:t>
            </a:r>
          </a:p>
          <a:p>
            <a:pPr marL="0" indent="0">
              <a:spcBef>
                <a:spcPts val="0"/>
              </a:spcBef>
              <a:buClrTx/>
              <a:buSzTx/>
              <a:buFontTx/>
              <a:buNone/>
            </a:pPr>
            <a:endParaRPr/>
          </a:p>
        </p:txBody>
      </p:sp>
      <p:pic>
        <p:nvPicPr>
          <p:cNvPr id="377" name="pasted-image.png" descr="pasted-image.png"/>
          <p:cNvPicPr>
            <a:picLocks noChangeAspect="1"/>
          </p:cNvPicPr>
          <p:nvPr/>
        </p:nvPicPr>
        <p:blipFill>
          <a:blip r:embed="rId2">
            <a:extLst/>
          </a:blip>
          <a:stretch>
            <a:fillRect/>
          </a:stretch>
        </p:blipFill>
        <p:spPr>
          <a:xfrm>
            <a:off x="948266" y="3365575"/>
            <a:ext cx="10639473" cy="5283050"/>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应用场景"/>
          <p:cNvSpPr>
            <a:spLocks noGrp="1"/>
          </p:cNvSpPr>
          <p:nvPr>
            <p:ph type="body" idx="13"/>
          </p:nvPr>
        </p:nvSpPr>
        <p:spPr>
          <a:prstGeom prst="rect">
            <a:avLst/>
          </a:prstGeom>
        </p:spPr>
        <p:txBody>
          <a:bodyPr/>
          <a:lstStyle/>
          <a:p>
            <a:r>
              <a:t>应用场景</a:t>
            </a:r>
          </a:p>
        </p:txBody>
      </p:sp>
      <p:sp>
        <p:nvSpPr>
          <p:cNvPr id="380" name="场景一 贴纸搜索…"/>
          <p:cNvSpPr>
            <a:spLocks noGrp="1"/>
          </p:cNvSpPr>
          <p:nvPr>
            <p:ph type="body" idx="1"/>
          </p:nvPr>
        </p:nvSpPr>
        <p:spPr>
          <a:xfrm>
            <a:off x="406400" y="1548881"/>
            <a:ext cx="12192000" cy="8021374"/>
          </a:xfrm>
          <a:prstGeom prst="rect">
            <a:avLst/>
          </a:prstGeom>
        </p:spPr>
        <p:txBody>
          <a:bodyPr/>
          <a:lstStyle/>
          <a:p>
            <a:pPr marL="0" indent="0">
              <a:spcBef>
                <a:spcPts val="2000"/>
              </a:spcBef>
              <a:buClrTx/>
              <a:buSzTx/>
              <a:buFontTx/>
              <a:buNone/>
              <a:defRPr>
                <a:solidFill>
                  <a:srgbClr val="FF2600"/>
                </a:solidFill>
              </a:defRPr>
            </a:pPr>
            <a:r>
              <a:t>场景一 贴纸搜索</a:t>
            </a:r>
          </a:p>
          <a:p>
            <a:pPr marL="0" indent="0">
              <a:spcBef>
                <a:spcPts val="2000"/>
              </a:spcBef>
              <a:buClrTx/>
              <a:buSzTx/>
              <a:buFontTx/>
              <a:buNone/>
              <a:defRPr>
                <a:solidFill>
                  <a:schemeClr val="accent1">
                    <a:hueOff val="-84091"/>
                    <a:satOff val="15316"/>
                    <a:lumOff val="24313"/>
                  </a:schemeClr>
                </a:solidFill>
              </a:defRPr>
            </a:pPr>
            <a:r>
              <a:t>搜索统计结果</a:t>
            </a:r>
          </a:p>
          <a:p>
            <a:pPr marL="0" indent="0">
              <a:spcBef>
                <a:spcPts val="0"/>
              </a:spcBef>
              <a:buClrTx/>
              <a:buSzTx/>
              <a:buFontTx/>
              <a:buNone/>
            </a:pPr>
            <a:endParaRPr/>
          </a:p>
        </p:txBody>
      </p:sp>
      <p:pic>
        <p:nvPicPr>
          <p:cNvPr id="381" name="pasted-image.png" descr="pasted-image.png"/>
          <p:cNvPicPr>
            <a:picLocks noChangeAspect="1"/>
          </p:cNvPicPr>
          <p:nvPr/>
        </p:nvPicPr>
        <p:blipFill>
          <a:blip r:embed="rId2">
            <a:extLst/>
          </a:blip>
          <a:stretch>
            <a:fillRect/>
          </a:stretch>
        </p:blipFill>
        <p:spPr>
          <a:xfrm>
            <a:off x="63500" y="3617383"/>
            <a:ext cx="12877800" cy="5435601"/>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应用场景"/>
          <p:cNvSpPr>
            <a:spLocks noGrp="1"/>
          </p:cNvSpPr>
          <p:nvPr>
            <p:ph type="body" idx="13"/>
          </p:nvPr>
        </p:nvSpPr>
        <p:spPr>
          <a:prstGeom prst="rect">
            <a:avLst/>
          </a:prstGeom>
        </p:spPr>
        <p:txBody>
          <a:bodyPr/>
          <a:lstStyle/>
          <a:p>
            <a:r>
              <a:t>应用场景</a:t>
            </a:r>
          </a:p>
        </p:txBody>
      </p:sp>
      <p:pic>
        <p:nvPicPr>
          <p:cNvPr id="384" name="pasted-image.tiff" descr="pasted-image.tiff"/>
          <p:cNvPicPr>
            <a:picLocks noChangeAspect="1"/>
          </p:cNvPicPr>
          <p:nvPr/>
        </p:nvPicPr>
        <p:blipFill>
          <a:blip r:embed="rId3">
            <a:extLst/>
          </a:blip>
          <a:stretch>
            <a:fillRect/>
          </a:stretch>
        </p:blipFill>
        <p:spPr>
          <a:xfrm>
            <a:off x="704850" y="3039734"/>
            <a:ext cx="10579100" cy="4064001"/>
          </a:xfrm>
          <a:prstGeom prst="rect">
            <a:avLst/>
          </a:prstGeom>
          <a:ln w="12700">
            <a:miter lim="400000"/>
          </a:ln>
        </p:spPr>
      </p:pic>
      <p:sp>
        <p:nvSpPr>
          <p:cNvPr id="385" name="场景二 日志解决方案"/>
          <p:cNvSpPr>
            <a:spLocks noGrp="1"/>
          </p:cNvSpPr>
          <p:nvPr>
            <p:ph type="body" sz="quarter" idx="1"/>
          </p:nvPr>
        </p:nvSpPr>
        <p:spPr>
          <a:xfrm>
            <a:off x="406400" y="1548881"/>
            <a:ext cx="5453195" cy="2500446"/>
          </a:xfrm>
          <a:prstGeom prst="rect">
            <a:avLst/>
          </a:prstGeom>
        </p:spPr>
        <p:txBody>
          <a:bodyPr/>
          <a:lstStyle>
            <a:lvl1pPr marL="0" indent="0">
              <a:spcBef>
                <a:spcPts val="2000"/>
              </a:spcBef>
              <a:buClrTx/>
              <a:buSzTx/>
              <a:buFontTx/>
              <a:buNone/>
              <a:defRPr>
                <a:solidFill>
                  <a:srgbClr val="FF2600"/>
                </a:solidFill>
              </a:defRPr>
            </a:lvl1pPr>
          </a:lstStyle>
          <a:p>
            <a:r>
              <a:t>场景二 日志解决方案</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应用场景"/>
          <p:cNvSpPr>
            <a:spLocks noGrp="1"/>
          </p:cNvSpPr>
          <p:nvPr>
            <p:ph type="body" idx="13"/>
          </p:nvPr>
        </p:nvSpPr>
        <p:spPr>
          <a:prstGeom prst="rect">
            <a:avLst/>
          </a:prstGeom>
        </p:spPr>
        <p:txBody>
          <a:bodyPr/>
          <a:lstStyle/>
          <a:p>
            <a:r>
              <a:t>应用场景</a:t>
            </a:r>
          </a:p>
        </p:txBody>
      </p:sp>
      <p:sp>
        <p:nvSpPr>
          <p:cNvPr id="390" name="应用示例…"/>
          <p:cNvSpPr>
            <a:spLocks noGrp="1"/>
          </p:cNvSpPr>
          <p:nvPr>
            <p:ph type="body" idx="1"/>
          </p:nvPr>
        </p:nvSpPr>
        <p:spPr>
          <a:xfrm>
            <a:off x="406400" y="1548881"/>
            <a:ext cx="12192000" cy="8021374"/>
          </a:xfrm>
          <a:prstGeom prst="rect">
            <a:avLst/>
          </a:prstGeom>
        </p:spPr>
        <p:txBody>
          <a:bodyPr/>
          <a:lstStyle/>
          <a:p>
            <a:pPr marL="0" indent="0">
              <a:spcBef>
                <a:spcPts val="2000"/>
              </a:spcBef>
              <a:buClrTx/>
              <a:buSzTx/>
              <a:buFontTx/>
              <a:buNone/>
              <a:defRPr>
                <a:solidFill>
                  <a:srgbClr val="FF2600"/>
                </a:solidFill>
              </a:defRPr>
            </a:pPr>
            <a:r>
              <a:rPr dirty="0" err="1"/>
              <a:t>应用示例</a:t>
            </a:r>
            <a:endParaRPr dirty="0"/>
          </a:p>
          <a:p>
            <a:pPr>
              <a:spcBef>
                <a:spcPts val="2000"/>
              </a:spcBef>
              <a:buChar char="‣"/>
            </a:pPr>
            <a:r>
              <a:rPr dirty="0" err="1"/>
              <a:t>维基百科使用Elasticsearch提供全文搜索并高亮关键字，以及输入实时搜索和搜索纠错等搜索建议功能</a:t>
            </a:r>
            <a:endParaRPr dirty="0"/>
          </a:p>
          <a:p>
            <a:pPr>
              <a:spcBef>
                <a:spcPts val="2000"/>
              </a:spcBef>
              <a:buChar char="‣"/>
            </a:pPr>
            <a:r>
              <a:rPr dirty="0"/>
              <a:t>英国卫报使用Elasticsearch结合用户日志和社交网络数据提供给他们的编辑以实时的反馈，以便及时了解公众对新发表的文章的回应</a:t>
            </a:r>
          </a:p>
          <a:p>
            <a:pPr>
              <a:spcBef>
                <a:spcPts val="2000"/>
              </a:spcBef>
              <a:buChar char="‣"/>
            </a:pPr>
            <a:r>
              <a:rPr dirty="0" err="1"/>
              <a:t>StackOverflow结合全文搜索与地理位置查询，以及more-like-this功能来找到相关的问题和答案</a:t>
            </a:r>
            <a:endParaRPr dirty="0"/>
          </a:p>
          <a:p>
            <a:pPr>
              <a:spcBef>
                <a:spcPts val="2000"/>
              </a:spcBef>
              <a:buChar char="‣"/>
            </a:pPr>
            <a:r>
              <a:rPr dirty="0"/>
              <a:t>Github使用Elasticsearch检索1300亿行的代码</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名词解释"/>
          <p:cNvSpPr>
            <a:spLocks noGrp="1"/>
          </p:cNvSpPr>
          <p:nvPr>
            <p:ph type="body" idx="13"/>
          </p:nvPr>
        </p:nvSpPr>
        <p:spPr>
          <a:prstGeom prst="rect">
            <a:avLst/>
          </a:prstGeom>
        </p:spPr>
        <p:txBody>
          <a:bodyPr/>
          <a:lstStyle/>
          <a:p>
            <a:r>
              <a:t>名词解释</a:t>
            </a:r>
          </a:p>
        </p:txBody>
      </p:sp>
      <p:sp>
        <p:nvSpPr>
          <p:cNvPr id="182" name="集群…"/>
          <p:cNvSpPr>
            <a:spLocks noGrp="1"/>
          </p:cNvSpPr>
          <p:nvPr>
            <p:ph type="body" idx="1"/>
          </p:nvPr>
        </p:nvSpPr>
        <p:spPr>
          <a:xfrm>
            <a:off x="406400" y="1548881"/>
            <a:ext cx="12192000" cy="7889430"/>
          </a:xfrm>
          <a:prstGeom prst="rect">
            <a:avLst/>
          </a:prstGeom>
        </p:spPr>
        <p:txBody>
          <a:bodyPr/>
          <a:lstStyle/>
          <a:p>
            <a:pPr marL="0" indent="0" defTabSz="572516">
              <a:spcBef>
                <a:spcPts val="1900"/>
              </a:spcBef>
              <a:buClrTx/>
              <a:buSzTx/>
              <a:buFontTx/>
              <a:buNone/>
              <a:defRPr sz="3332">
                <a:solidFill>
                  <a:srgbClr val="FF2600"/>
                </a:solidFill>
              </a:defRPr>
            </a:pPr>
            <a:r>
              <a:t>集群</a:t>
            </a:r>
          </a:p>
          <a:p>
            <a:pPr marL="0" indent="0" defTabSz="572516">
              <a:spcBef>
                <a:spcPts val="0"/>
              </a:spcBef>
              <a:buClrTx/>
              <a:buSzTx/>
              <a:buFontTx/>
              <a:buNone/>
              <a:defRPr sz="3332"/>
            </a:pPr>
            <a:r>
              <a:t>多台ES服务器的集合统称ES集群，一个集群包括多台服务器，多个节点</a:t>
            </a:r>
          </a:p>
          <a:p>
            <a:pPr marL="0" indent="0" defTabSz="572516">
              <a:spcBef>
                <a:spcPts val="1900"/>
              </a:spcBef>
              <a:buClrTx/>
              <a:buSzTx/>
              <a:buFontTx/>
              <a:buNone/>
              <a:defRPr sz="3332">
                <a:solidFill>
                  <a:srgbClr val="FF2600"/>
                </a:solidFill>
              </a:defRPr>
            </a:pPr>
            <a:r>
              <a:t>节点</a:t>
            </a:r>
          </a:p>
          <a:p>
            <a:pPr marL="0" indent="0" defTabSz="572516">
              <a:spcBef>
                <a:spcPts val="1900"/>
              </a:spcBef>
              <a:buClrTx/>
              <a:buSzTx/>
              <a:buFontTx/>
              <a:buNone/>
              <a:defRPr sz="3332"/>
            </a:pPr>
            <a:r>
              <a:t>节点就是集群中的一个服务器，一个运行着的ES实例</a:t>
            </a:r>
          </a:p>
          <a:p>
            <a:pPr marL="0" indent="0" defTabSz="572516">
              <a:spcBef>
                <a:spcPts val="0"/>
              </a:spcBef>
              <a:buClrTx/>
              <a:buSzTx/>
              <a:buFontTx/>
              <a:buNone/>
              <a:defRPr sz="3332">
                <a:solidFill>
                  <a:srgbClr val="FF2600"/>
                </a:solidFill>
              </a:defRPr>
            </a:pPr>
            <a:r>
              <a:t>分片</a:t>
            </a:r>
          </a:p>
          <a:p>
            <a:pPr marL="0" indent="0" defTabSz="572516">
              <a:spcBef>
                <a:spcPts val="2700"/>
              </a:spcBef>
              <a:buClrTx/>
              <a:buSzTx/>
              <a:buFontTx/>
              <a:buNone/>
              <a:defRPr sz="3332"/>
            </a:pPr>
            <a:r>
              <a:t>最小级别“工作单元”,它只是保存索引中所有数据的一小片，一个分片是一个Lucene实例。每个文档都属于一个主分片，复制分片是主分片的一个副本</a:t>
            </a:r>
          </a:p>
          <a:p>
            <a:pPr marL="0" indent="0" defTabSz="572516">
              <a:spcBef>
                <a:spcPts val="2700"/>
              </a:spcBef>
              <a:buClrTx/>
              <a:buSzTx/>
              <a:buFontTx/>
              <a:buNone/>
              <a:defRPr sz="3332"/>
            </a:pPr>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 name="图像" descr="图像"/>
          <p:cNvPicPr>
            <a:picLocks noGrp="1" noChangeAspect="1"/>
          </p:cNvPicPr>
          <p:nvPr>
            <p:ph type="pic" idx="13"/>
          </p:nvPr>
        </p:nvPicPr>
        <p:blipFill>
          <a:blip r:embed="rId2">
            <a:extLst/>
          </a:blip>
          <a:srcRect l="6172" t="129" r="6044" b="129"/>
          <a:stretch>
            <a:fillRect/>
          </a:stretch>
        </p:blipFill>
        <p:spPr>
          <a:prstGeom prst="rect">
            <a:avLst/>
          </a:prstGeom>
        </p:spPr>
      </p:pic>
      <p:sp>
        <p:nvSpPr>
          <p:cNvPr id="393" name="谢谢"/>
          <p:cNvSpPr/>
          <p:nvPr/>
        </p:nvSpPr>
        <p:spPr>
          <a:xfrm>
            <a:off x="5683250" y="4292599"/>
            <a:ext cx="1638300" cy="1168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000">
                <a:solidFill>
                  <a:schemeClr val="accent1">
                    <a:hueOff val="-84091"/>
                    <a:satOff val="15316"/>
                    <a:lumOff val="24313"/>
                  </a:schemeClr>
                </a:solidFill>
              </a:defRPr>
            </a:lvl1pPr>
          </a:lstStyle>
          <a:p>
            <a:r>
              <a:t>谢谢</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名词解释"/>
          <p:cNvSpPr>
            <a:spLocks noGrp="1"/>
          </p:cNvSpPr>
          <p:nvPr>
            <p:ph type="body" idx="13"/>
          </p:nvPr>
        </p:nvSpPr>
        <p:spPr>
          <a:prstGeom prst="rect">
            <a:avLst/>
          </a:prstGeom>
        </p:spPr>
        <p:txBody>
          <a:bodyPr/>
          <a:lstStyle/>
          <a:p>
            <a:r>
              <a:t>名词解释</a:t>
            </a:r>
          </a:p>
        </p:txBody>
      </p:sp>
      <p:sp>
        <p:nvSpPr>
          <p:cNvPr id="187" name="索引…"/>
          <p:cNvSpPr>
            <a:spLocks noGrp="1"/>
          </p:cNvSpPr>
          <p:nvPr>
            <p:ph type="body" idx="1"/>
          </p:nvPr>
        </p:nvSpPr>
        <p:spPr>
          <a:xfrm>
            <a:off x="406400" y="1548881"/>
            <a:ext cx="12192000" cy="6108701"/>
          </a:xfrm>
          <a:prstGeom prst="rect">
            <a:avLst/>
          </a:prstGeom>
        </p:spPr>
        <p:txBody>
          <a:bodyPr/>
          <a:lstStyle/>
          <a:p>
            <a:pPr marL="0" indent="0">
              <a:spcBef>
                <a:spcPts val="2000"/>
              </a:spcBef>
              <a:buClrTx/>
              <a:buSzTx/>
              <a:buFontTx/>
              <a:buNone/>
              <a:defRPr>
                <a:solidFill>
                  <a:srgbClr val="FF2600"/>
                </a:solidFill>
              </a:defRPr>
            </a:pPr>
            <a:r>
              <a:t>索引</a:t>
            </a:r>
          </a:p>
          <a:p>
            <a:pPr marL="0" indent="0">
              <a:spcBef>
                <a:spcPts val="0"/>
              </a:spcBef>
              <a:buClrTx/>
              <a:buSzTx/>
              <a:buFontTx/>
              <a:buNone/>
            </a:pPr>
            <a:r>
              <a:t>ES中组织数据的逻辑空间，一个索引就是一个拥有相似特征的数据的集合             </a:t>
            </a:r>
            <a:r>
              <a:rPr>
                <a:solidFill>
                  <a:schemeClr val="accent1">
                    <a:hueOff val="-84091"/>
                    <a:satOff val="15316"/>
                    <a:lumOff val="24313"/>
                  </a:schemeClr>
                </a:solidFill>
              </a:rPr>
              <a:t>——-数据库</a:t>
            </a:r>
          </a:p>
          <a:p>
            <a:pPr marL="0" indent="0">
              <a:spcBef>
                <a:spcPts val="2000"/>
              </a:spcBef>
              <a:buClrTx/>
              <a:buSzTx/>
              <a:buFontTx/>
              <a:buNone/>
              <a:defRPr>
                <a:solidFill>
                  <a:srgbClr val="FF2600"/>
                </a:solidFill>
              </a:defRPr>
            </a:pPr>
            <a:r>
              <a:t>类型</a:t>
            </a:r>
          </a:p>
          <a:p>
            <a:pPr marL="0" indent="0">
              <a:spcBef>
                <a:spcPts val="2000"/>
              </a:spcBef>
              <a:buClrTx/>
              <a:buSzTx/>
              <a:buFontTx/>
              <a:buNone/>
            </a:pPr>
            <a:r>
              <a:t>在一个索引中，你可以定义一个或多个类型             </a:t>
            </a:r>
            <a:r>
              <a:rPr>
                <a:solidFill>
                  <a:schemeClr val="accent1">
                    <a:hueOff val="-84091"/>
                    <a:satOff val="15316"/>
                    <a:lumOff val="24313"/>
                  </a:schemeClr>
                </a:solidFill>
              </a:rPr>
              <a:t>——-表</a:t>
            </a:r>
          </a:p>
          <a:p>
            <a:pPr marL="0" indent="0">
              <a:spcBef>
                <a:spcPts val="0"/>
              </a:spcBef>
              <a:buClrTx/>
              <a:buSzTx/>
              <a:buFontTx/>
              <a:buNone/>
              <a:defRPr>
                <a:solidFill>
                  <a:srgbClr val="FF2600"/>
                </a:solidFill>
              </a:defRPr>
            </a:pPr>
            <a:r>
              <a:t>文档</a:t>
            </a:r>
          </a:p>
          <a:p>
            <a:pPr marL="0" indent="0">
              <a:buClrTx/>
              <a:buSzTx/>
              <a:buFontTx/>
              <a:buNone/>
            </a:pPr>
            <a:r>
              <a:t>一个文档是最小的可被索引的基础信息单元             </a:t>
            </a:r>
            <a:r>
              <a:rPr>
                <a:solidFill>
                  <a:schemeClr val="accent1">
                    <a:hueOff val="-84091"/>
                    <a:satOff val="15316"/>
                    <a:lumOff val="24313"/>
                  </a:schemeClr>
                </a:solidFill>
              </a:rPr>
              <a:t>——-行</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名词解释"/>
          <p:cNvSpPr>
            <a:spLocks noGrp="1"/>
          </p:cNvSpPr>
          <p:nvPr>
            <p:ph type="body" idx="13"/>
          </p:nvPr>
        </p:nvSpPr>
        <p:spPr>
          <a:prstGeom prst="rect">
            <a:avLst/>
          </a:prstGeom>
        </p:spPr>
        <p:txBody>
          <a:bodyPr/>
          <a:lstStyle/>
          <a:p>
            <a:r>
              <a:t>名词解释</a:t>
            </a:r>
          </a:p>
        </p:txBody>
      </p:sp>
      <p:pic>
        <p:nvPicPr>
          <p:cNvPr id="190" name="pasted-image.pdf" descr="pasted-image.pdf"/>
          <p:cNvPicPr>
            <a:picLocks noChangeAspect="1"/>
          </p:cNvPicPr>
          <p:nvPr/>
        </p:nvPicPr>
        <p:blipFill>
          <a:blip r:embed="rId2">
            <a:extLst/>
          </a:blip>
          <a:stretch>
            <a:fillRect/>
          </a:stretch>
        </p:blipFill>
        <p:spPr>
          <a:xfrm>
            <a:off x="2184400" y="3892550"/>
            <a:ext cx="9068335" cy="2067047"/>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asted-image.png" descr="pasted-image.png"/>
          <p:cNvPicPr>
            <a:picLocks noChangeAspect="1"/>
          </p:cNvPicPr>
          <p:nvPr/>
        </p:nvPicPr>
        <p:blipFill>
          <a:blip r:embed="rId3">
            <a:extLst/>
          </a:blip>
          <a:stretch>
            <a:fillRect/>
          </a:stretch>
        </p:blipFill>
        <p:spPr>
          <a:xfrm>
            <a:off x="0" y="2082733"/>
            <a:ext cx="13004800" cy="5580761"/>
          </a:xfrm>
          <a:prstGeom prst="rect">
            <a:avLst/>
          </a:prstGeom>
          <a:ln w="12700">
            <a:miter lim="400000"/>
          </a:ln>
        </p:spPr>
      </p:pic>
      <p:sp>
        <p:nvSpPr>
          <p:cNvPr id="193" name="线条"/>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94" name="集群"/>
          <p:cNvSpPr/>
          <p:nvPr/>
        </p:nvSpPr>
        <p:spPr>
          <a:xfrm>
            <a:off x="406400" y="393700"/>
            <a:ext cx="11176000" cy="520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defTabSz="457200">
              <a:lnSpc>
                <a:spcPct val="80000"/>
              </a:lnSpc>
              <a:spcBef>
                <a:spcPts val="0"/>
              </a:spcBef>
              <a:defRPr sz="2400" b="1" cap="all" spc="120">
                <a:latin typeface="+mn-lt"/>
                <a:ea typeface="+mn-ea"/>
                <a:cs typeface="+mn-cs"/>
                <a:sym typeface="Baskerville"/>
              </a:defRPr>
            </a:lvl1pPr>
          </a:lstStyle>
          <a:p>
            <a:r>
              <a:t>集群</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pasted-image.png" descr="pasted-image.png"/>
          <p:cNvPicPr>
            <a:picLocks noChangeAspect="1"/>
          </p:cNvPicPr>
          <p:nvPr/>
        </p:nvPicPr>
        <p:blipFill>
          <a:blip r:embed="rId2">
            <a:extLst/>
          </a:blip>
          <a:stretch>
            <a:fillRect/>
          </a:stretch>
        </p:blipFill>
        <p:spPr>
          <a:xfrm>
            <a:off x="0" y="2622838"/>
            <a:ext cx="13004800" cy="4507924"/>
          </a:xfrm>
          <a:prstGeom prst="rect">
            <a:avLst/>
          </a:prstGeom>
          <a:ln w="12700">
            <a:miter lim="400000"/>
          </a:ln>
        </p:spPr>
      </p:pic>
      <p:sp>
        <p:nvSpPr>
          <p:cNvPr id="199" name="线条"/>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200" name="文档"/>
          <p:cNvSpPr/>
          <p:nvPr/>
        </p:nvSpPr>
        <p:spPr>
          <a:xfrm>
            <a:off x="406400" y="393700"/>
            <a:ext cx="11176000" cy="520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defTabSz="457200">
              <a:lnSpc>
                <a:spcPct val="80000"/>
              </a:lnSpc>
              <a:spcBef>
                <a:spcPts val="0"/>
              </a:spcBef>
              <a:defRPr sz="2400" b="1" cap="all" spc="120">
                <a:latin typeface="+mn-lt"/>
                <a:ea typeface="+mn-ea"/>
                <a:cs typeface="+mn-cs"/>
                <a:sym typeface="Baskerville"/>
              </a:defRPr>
            </a:lvl1pPr>
          </a:lstStyle>
          <a:p>
            <a:r>
              <a:t>文档</a:t>
            </a:r>
          </a:p>
        </p:txBody>
      </p:sp>
    </p:spTree>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1" i="0" u="none" strike="noStrike" cap="all"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1" i="0" u="none" strike="noStrike" cap="all"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56</TotalTime>
  <Words>1718</Words>
  <Application>Microsoft Office PowerPoint</Application>
  <PresentationFormat>自定义</PresentationFormat>
  <Paragraphs>432</Paragraphs>
  <Slides>50</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50</vt:i4>
      </vt:variant>
    </vt:vector>
  </HeadingPairs>
  <TitlesOfParts>
    <vt:vector size="59" baseType="lpstr">
      <vt:lpstr>Avenir Next</vt:lpstr>
      <vt:lpstr>Avenir Next Demi Bold</vt:lpstr>
      <vt:lpstr>Avenir Next Medium</vt:lpstr>
      <vt:lpstr>Baskerville</vt:lpstr>
      <vt:lpstr>Helvetica Neue</vt:lpstr>
      <vt:lpstr>微软雅黑</vt:lpstr>
      <vt:lpstr>Arial</vt:lpstr>
      <vt:lpstr>Helvetica</vt:lpstr>
      <vt:lpstr>New_Template7</vt:lpstr>
      <vt:lpstr>走近Elasticsearch</vt:lpstr>
      <vt:lpstr>Part1 / 概念解释  PART2 / 系统原理      PART3 / 分布式集群  PART4 / 应用场景</vt:lpstr>
      <vt:lpstr>概念解释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分布式集群</vt:lpstr>
      <vt:lpstr>PowerPoint 演示文稿</vt:lpstr>
      <vt:lpstr>PowerPoint 演示文稿</vt:lpstr>
      <vt:lpstr>PowerPoint 演示文稿</vt:lpstr>
      <vt:lpstr>PowerPoint 演示文稿</vt:lpstr>
      <vt:lpstr>PowerPoint 演示文稿</vt:lpstr>
      <vt:lpstr>PowerPoint 演示文稿</vt:lpstr>
      <vt:lpstr>应用场景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走近Elasticsearch</dc:title>
  <cp:lastModifiedBy>qa410</cp:lastModifiedBy>
  <cp:revision>4</cp:revision>
  <dcterms:modified xsi:type="dcterms:W3CDTF">2019-05-13T15:04:02Z</dcterms:modified>
</cp:coreProperties>
</file>